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17"/>
  </p:notesMasterIdLst>
  <p:sldIdLst>
    <p:sldId id="256" r:id="rId5"/>
    <p:sldId id="270" r:id="rId6"/>
    <p:sldId id="257" r:id="rId7"/>
    <p:sldId id="258" r:id="rId8"/>
    <p:sldId id="268" r:id="rId9"/>
    <p:sldId id="260" r:id="rId10"/>
    <p:sldId id="262" r:id="rId11"/>
    <p:sldId id="263" r:id="rId12"/>
    <p:sldId id="264" r:id="rId13"/>
    <p:sldId id="265" r:id="rId14"/>
    <p:sldId id="269" r:id="rId15"/>
    <p:sldId id="267" r:id="rId16"/>
  </p:sldIdLst>
  <p:sldSz cx="14630400" cy="8229600"/>
  <p:notesSz cx="8229600" cy="14630400"/>
  <p:embeddedFontLst>
    <p:embeddedFont>
      <p:font typeface="Alexandria" panose="020B0604020202020204" pitchFamily="34" charset="0"/>
      <p:regular r:id="rId18"/>
    </p:embeddedFont>
    <p:embeddedFont>
      <p:font typeface="Nobile" panose="020B0604020202020204" pitchFamily="34" charset="0"/>
      <p:regular r:id="rId19"/>
    </p:embeddedFont>
    <p:embeddedFont>
      <p:font typeface="Raleway" pitchFamily="2" charset="77"/>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Roboto Bold" panose="02000000000000000000" pitchFamily="2" charset="0"/>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84585" autoAdjust="0"/>
  </p:normalViewPr>
  <p:slideViewPr>
    <p:cSldViewPr snapToGrid="0" snapToObjects="1">
      <p:cViewPr varScale="1">
        <p:scale>
          <a:sx n="108" d="100"/>
          <a:sy n="108" d="100"/>
        </p:scale>
        <p:origin x="7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6B6189-850F-4378-BF7C-86C51395359E}" type="doc">
      <dgm:prSet loTypeId="urn:microsoft.com/office/officeart/2005/8/layout/hList1" loCatId="list" qsTypeId="urn:microsoft.com/office/officeart/2005/8/quickstyle/simple4" qsCatId="simple" csTypeId="urn:microsoft.com/office/officeart/2005/8/colors/accent0_1" csCatId="mainScheme"/>
      <dgm:spPr/>
      <dgm:t>
        <a:bodyPr/>
        <a:lstStyle/>
        <a:p>
          <a:endParaRPr lang="en-US"/>
        </a:p>
      </dgm:t>
    </dgm:pt>
    <dgm:pt modelId="{792F586F-9730-46C7-BD7E-C8B6866A1A79}">
      <dgm:prSet custT="1"/>
      <dgm:spPr/>
      <dgm:t>
        <a:bodyPr/>
        <a:lstStyle/>
        <a:p>
          <a:r>
            <a:rPr lang="en-IN" sz="1600" b="1" dirty="0">
              <a:latin typeface="Roboto" panose="02000000000000000000" pitchFamily="2" charset="0"/>
              <a:ea typeface="Roboto" panose="02000000000000000000" pitchFamily="2" charset="0"/>
              <a:cs typeface="Roboto" panose="02000000000000000000" pitchFamily="2" charset="0"/>
            </a:rPr>
            <a:t>QA Handovers:	</a:t>
          </a:r>
          <a:endParaRPr lang="en-US" sz="1600" dirty="0">
            <a:latin typeface="Roboto" panose="02000000000000000000" pitchFamily="2" charset="0"/>
            <a:ea typeface="Roboto" panose="02000000000000000000" pitchFamily="2" charset="0"/>
            <a:cs typeface="Roboto" panose="02000000000000000000" pitchFamily="2" charset="0"/>
          </a:endParaRPr>
        </a:p>
      </dgm:t>
    </dgm:pt>
    <dgm:pt modelId="{3A7D7E46-98A9-4A15-85D8-DD61E6D0A876}" type="parTrans" cxnId="{721DDE3A-1232-414F-B492-B06CB20EE7A2}">
      <dgm:prSet/>
      <dgm:spPr/>
      <dgm:t>
        <a:bodyPr/>
        <a:lstStyle/>
        <a:p>
          <a:endParaRPr lang="en-US"/>
        </a:p>
      </dgm:t>
    </dgm:pt>
    <dgm:pt modelId="{C38D3866-0776-4AC8-86C9-3D20B3B68C55}" type="sibTrans" cxnId="{721DDE3A-1232-414F-B492-B06CB20EE7A2}">
      <dgm:prSet/>
      <dgm:spPr/>
      <dgm:t>
        <a:bodyPr/>
        <a:lstStyle/>
        <a:p>
          <a:endParaRPr lang="en-US"/>
        </a:p>
      </dgm:t>
    </dgm:pt>
    <dgm:pt modelId="{FFF16457-8123-4630-A335-C0D3044C6461}">
      <dgm:prSet custT="1"/>
      <dgm:spPr/>
      <dgm:t>
        <a:bodyPr/>
        <a:lstStyle/>
        <a:p>
          <a:r>
            <a:rPr lang="en-IN" sz="1400" dirty="0">
              <a:latin typeface="Roboto" panose="02000000000000000000" pitchFamily="2" charset="0"/>
              <a:ea typeface="Roboto" panose="02000000000000000000" pitchFamily="2" charset="0"/>
              <a:cs typeface="Roboto" panose="02000000000000000000" pitchFamily="2" charset="0"/>
            </a:rPr>
            <a:t>Clearer summaries of bug history and test logs → fewer delays and rework</a:t>
          </a:r>
          <a:endParaRPr lang="en-US" sz="1400" dirty="0">
            <a:latin typeface="Roboto" panose="02000000000000000000" pitchFamily="2" charset="0"/>
            <a:ea typeface="Roboto" panose="02000000000000000000" pitchFamily="2" charset="0"/>
            <a:cs typeface="Roboto" panose="02000000000000000000" pitchFamily="2" charset="0"/>
          </a:endParaRPr>
        </a:p>
      </dgm:t>
    </dgm:pt>
    <dgm:pt modelId="{7BEF3220-8355-477F-989D-08C619FC63AC}" type="parTrans" cxnId="{FBAFD6A3-53A6-41CB-8CC2-C518C948AC99}">
      <dgm:prSet/>
      <dgm:spPr/>
      <dgm:t>
        <a:bodyPr/>
        <a:lstStyle/>
        <a:p>
          <a:endParaRPr lang="en-US"/>
        </a:p>
      </dgm:t>
    </dgm:pt>
    <dgm:pt modelId="{F2E725C5-F762-4730-8190-5AF9DD720738}" type="sibTrans" cxnId="{FBAFD6A3-53A6-41CB-8CC2-C518C948AC99}">
      <dgm:prSet/>
      <dgm:spPr/>
      <dgm:t>
        <a:bodyPr/>
        <a:lstStyle/>
        <a:p>
          <a:endParaRPr lang="en-US"/>
        </a:p>
      </dgm:t>
    </dgm:pt>
    <dgm:pt modelId="{612E1257-33C8-4AEE-B172-C7FF971451EC}">
      <dgm:prSet custT="1"/>
      <dgm:spPr/>
      <dgm:t>
        <a:bodyPr/>
        <a:lstStyle/>
        <a:p>
          <a:r>
            <a:rPr lang="en-IN" sz="1600" b="1" dirty="0">
              <a:latin typeface="Roboto" panose="02000000000000000000" pitchFamily="2" charset="0"/>
              <a:ea typeface="Roboto" panose="02000000000000000000" pitchFamily="2" charset="0"/>
              <a:cs typeface="Roboto" panose="02000000000000000000" pitchFamily="2" charset="0"/>
            </a:rPr>
            <a:t>TechOps Incident Reports:</a:t>
          </a:r>
          <a:r>
            <a:rPr lang="en-IN" sz="1600" dirty="0">
              <a:latin typeface="Roboto" panose="02000000000000000000" pitchFamily="2" charset="0"/>
              <a:ea typeface="Roboto" panose="02000000000000000000" pitchFamily="2" charset="0"/>
              <a:cs typeface="Roboto" panose="02000000000000000000" pitchFamily="2" charset="0"/>
            </a:rPr>
            <a:t>	</a:t>
          </a:r>
          <a:endParaRPr lang="en-US" sz="1600" dirty="0">
            <a:latin typeface="Roboto" panose="02000000000000000000" pitchFamily="2" charset="0"/>
            <a:ea typeface="Roboto" panose="02000000000000000000" pitchFamily="2" charset="0"/>
            <a:cs typeface="Roboto" panose="02000000000000000000" pitchFamily="2" charset="0"/>
          </a:endParaRPr>
        </a:p>
      </dgm:t>
    </dgm:pt>
    <dgm:pt modelId="{2492BF8A-A684-457F-8B4F-3D2DCFA50D9C}" type="parTrans" cxnId="{0D7CAB34-02DB-450B-B8B3-9B58FD2D3949}">
      <dgm:prSet/>
      <dgm:spPr/>
      <dgm:t>
        <a:bodyPr/>
        <a:lstStyle/>
        <a:p>
          <a:endParaRPr lang="en-US"/>
        </a:p>
      </dgm:t>
    </dgm:pt>
    <dgm:pt modelId="{CF1834E2-1B3A-4341-BB9C-D6FAA5F79080}" type="sibTrans" cxnId="{0D7CAB34-02DB-450B-B8B3-9B58FD2D3949}">
      <dgm:prSet/>
      <dgm:spPr/>
      <dgm:t>
        <a:bodyPr/>
        <a:lstStyle/>
        <a:p>
          <a:endParaRPr lang="en-US"/>
        </a:p>
      </dgm:t>
    </dgm:pt>
    <dgm:pt modelId="{04F5BB03-A91C-428F-967E-B611D6BC6F97}">
      <dgm:prSet custT="1"/>
      <dgm:spPr/>
      <dgm:t>
        <a:bodyPr/>
        <a:lstStyle/>
        <a:p>
          <a:pPr marL="171450" lvl="1" indent="-171450" algn="l" defTabSz="711200">
            <a:lnSpc>
              <a:spcPct val="90000"/>
            </a:lnSpc>
            <a:spcBef>
              <a:spcPct val="0"/>
            </a:spcBef>
            <a:spcAft>
              <a:spcPct val="15000"/>
            </a:spcAft>
            <a:buChar char="•"/>
          </a:pPr>
          <a:r>
            <a:rPr lang="en-IN"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Faster triage and escalation → reduced MTTR</a:t>
          </a:r>
          <a:endParaRPr lang="en-US"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gm:t>
    </dgm:pt>
    <dgm:pt modelId="{8AE10F62-411D-4071-9080-36952D36CC56}" type="parTrans" cxnId="{050FA5BD-A07A-4978-9E65-9A8699A062B2}">
      <dgm:prSet/>
      <dgm:spPr/>
      <dgm:t>
        <a:bodyPr/>
        <a:lstStyle/>
        <a:p>
          <a:endParaRPr lang="en-US"/>
        </a:p>
      </dgm:t>
    </dgm:pt>
    <dgm:pt modelId="{831C3A21-233A-47E1-8DBD-D62A5F9400DE}" type="sibTrans" cxnId="{050FA5BD-A07A-4978-9E65-9A8699A062B2}">
      <dgm:prSet/>
      <dgm:spPr/>
      <dgm:t>
        <a:bodyPr/>
        <a:lstStyle/>
        <a:p>
          <a:endParaRPr lang="en-US"/>
        </a:p>
      </dgm:t>
    </dgm:pt>
    <dgm:pt modelId="{AB5BF236-D512-446A-B845-13C1EE95E7C6}">
      <dgm:prSet custT="1"/>
      <dgm:spPr/>
      <dgm:t>
        <a:bodyPr/>
        <a:lstStyle/>
        <a:p>
          <a:r>
            <a:rPr lang="en-IN" sz="1600" b="1" dirty="0">
              <a:latin typeface="Roboto" panose="02000000000000000000" pitchFamily="2" charset="0"/>
              <a:ea typeface="Roboto" panose="02000000000000000000" pitchFamily="2" charset="0"/>
              <a:cs typeface="Roboto" panose="02000000000000000000" pitchFamily="2" charset="0"/>
            </a:rPr>
            <a:t>Compliance and Audit Logs:</a:t>
          </a:r>
          <a:endParaRPr lang="en-US" sz="1600" dirty="0">
            <a:latin typeface="Roboto" panose="02000000000000000000" pitchFamily="2" charset="0"/>
            <a:ea typeface="Roboto" panose="02000000000000000000" pitchFamily="2" charset="0"/>
            <a:cs typeface="Roboto" panose="02000000000000000000" pitchFamily="2" charset="0"/>
          </a:endParaRPr>
        </a:p>
      </dgm:t>
    </dgm:pt>
    <dgm:pt modelId="{E7BC467A-3CBD-4C12-8F3E-BFD98D36507E}" type="parTrans" cxnId="{F671E788-B1C8-4C4C-8913-CBF3D9697CBB}">
      <dgm:prSet/>
      <dgm:spPr/>
      <dgm:t>
        <a:bodyPr/>
        <a:lstStyle/>
        <a:p>
          <a:endParaRPr lang="en-US"/>
        </a:p>
      </dgm:t>
    </dgm:pt>
    <dgm:pt modelId="{AB6D1FF7-1849-48BF-BB15-01F386A6CE66}" type="sibTrans" cxnId="{F671E788-B1C8-4C4C-8913-CBF3D9697CBB}">
      <dgm:prSet/>
      <dgm:spPr/>
      <dgm:t>
        <a:bodyPr/>
        <a:lstStyle/>
        <a:p>
          <a:endParaRPr lang="en-US"/>
        </a:p>
      </dgm:t>
    </dgm:pt>
    <dgm:pt modelId="{8CA2BB4C-AF44-4ACE-A91C-8CD928233DF2}">
      <dgm:prSet custT="1"/>
      <dgm:spPr/>
      <dgm:t>
        <a:bodyPr/>
        <a:lstStyle/>
        <a:p>
          <a:r>
            <a:rPr lang="en-IN"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Easier inspection of dense reports → improved adherence and readiness</a:t>
          </a:r>
          <a:endParaRPr lang="en-US"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gm:t>
    </dgm:pt>
    <dgm:pt modelId="{A0020F25-BBC3-4488-A649-77CD06601E0F}" type="parTrans" cxnId="{CC7B561F-0148-4254-8F8D-21326226BA1A}">
      <dgm:prSet/>
      <dgm:spPr/>
      <dgm:t>
        <a:bodyPr/>
        <a:lstStyle/>
        <a:p>
          <a:endParaRPr lang="en-US"/>
        </a:p>
      </dgm:t>
    </dgm:pt>
    <dgm:pt modelId="{65AAD819-3BB8-4807-B33C-6D7C02C4EB02}" type="sibTrans" cxnId="{CC7B561F-0148-4254-8F8D-21326226BA1A}">
      <dgm:prSet/>
      <dgm:spPr/>
      <dgm:t>
        <a:bodyPr/>
        <a:lstStyle/>
        <a:p>
          <a:endParaRPr lang="en-US"/>
        </a:p>
      </dgm:t>
    </dgm:pt>
    <dgm:pt modelId="{47379B59-EA90-4528-970D-1897CFA3C192}">
      <dgm:prSet custT="1"/>
      <dgm:spPr/>
      <dgm:t>
        <a:bodyPr/>
        <a:lstStyle/>
        <a:p>
          <a:r>
            <a:rPr lang="en-IN" sz="1600" b="1" dirty="0">
              <a:latin typeface="Roboto" panose="02000000000000000000" pitchFamily="2" charset="0"/>
              <a:ea typeface="Roboto" panose="02000000000000000000" pitchFamily="2" charset="0"/>
              <a:cs typeface="Roboto" panose="02000000000000000000" pitchFamily="2" charset="0"/>
            </a:rPr>
            <a:t>Engineering Design Documents: </a:t>
          </a:r>
          <a:endParaRPr lang="en-US" sz="1600" dirty="0">
            <a:latin typeface="Roboto" panose="02000000000000000000" pitchFamily="2" charset="0"/>
            <a:ea typeface="Roboto" panose="02000000000000000000" pitchFamily="2" charset="0"/>
            <a:cs typeface="Roboto" panose="02000000000000000000" pitchFamily="2" charset="0"/>
          </a:endParaRPr>
        </a:p>
      </dgm:t>
    </dgm:pt>
    <dgm:pt modelId="{3134724C-1C48-4150-87EC-3007A5CB7B22}" type="parTrans" cxnId="{428DF150-691A-4C77-BDA7-F4E17FABC954}">
      <dgm:prSet/>
      <dgm:spPr/>
      <dgm:t>
        <a:bodyPr/>
        <a:lstStyle/>
        <a:p>
          <a:endParaRPr lang="en-US"/>
        </a:p>
      </dgm:t>
    </dgm:pt>
    <dgm:pt modelId="{AA1818AE-9601-48E3-8AA2-89A4E6752FC4}" type="sibTrans" cxnId="{428DF150-691A-4C77-BDA7-F4E17FABC954}">
      <dgm:prSet/>
      <dgm:spPr/>
      <dgm:t>
        <a:bodyPr/>
        <a:lstStyle/>
        <a:p>
          <a:endParaRPr lang="en-US"/>
        </a:p>
      </dgm:t>
    </dgm:pt>
    <dgm:pt modelId="{68189EF3-364F-4EDD-B42F-A154400ADDC5}">
      <dgm:prSet custT="1"/>
      <dgm:spPr/>
      <dgm:t>
        <a:bodyPr/>
        <a:lstStyle/>
        <a:p>
          <a:pPr marL="114300" lvl="1" indent="-114300" algn="l" defTabSz="622300">
            <a:lnSpc>
              <a:spcPct val="90000"/>
            </a:lnSpc>
            <a:spcBef>
              <a:spcPct val="0"/>
            </a:spcBef>
            <a:spcAft>
              <a:spcPct val="15000"/>
            </a:spcAft>
            <a:buChar char="•"/>
          </a:pPr>
          <a:r>
            <a:rPr lang="en-IN"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Quicker peer reviews and team alignment → better delivery speed</a:t>
          </a:r>
          <a:endParaRPr lang="en-US"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gm:t>
    </dgm:pt>
    <dgm:pt modelId="{27332624-1D6C-47A0-866E-4721F232FB04}" type="parTrans" cxnId="{3919EE20-560F-47A7-B079-876991B942EA}">
      <dgm:prSet/>
      <dgm:spPr/>
      <dgm:t>
        <a:bodyPr/>
        <a:lstStyle/>
        <a:p>
          <a:endParaRPr lang="en-US"/>
        </a:p>
      </dgm:t>
    </dgm:pt>
    <dgm:pt modelId="{772E280B-A015-49A4-9324-2F32930C93BB}" type="sibTrans" cxnId="{3919EE20-560F-47A7-B079-876991B942EA}">
      <dgm:prSet/>
      <dgm:spPr/>
      <dgm:t>
        <a:bodyPr/>
        <a:lstStyle/>
        <a:p>
          <a:endParaRPr lang="en-US"/>
        </a:p>
      </dgm:t>
    </dgm:pt>
    <dgm:pt modelId="{3A34D018-D6FA-49DA-843D-D7427CD5F299}">
      <dgm:prSet custT="1"/>
      <dgm:spPr/>
      <dgm:t>
        <a:bodyPr/>
        <a:lstStyle/>
        <a:p>
          <a:r>
            <a:rPr lang="en-IN" sz="1600" b="1" dirty="0">
              <a:latin typeface="Roboto" panose="02000000000000000000" pitchFamily="2" charset="0"/>
              <a:ea typeface="Roboto" panose="02000000000000000000" pitchFamily="2" charset="0"/>
              <a:cs typeface="Roboto" panose="02000000000000000000" pitchFamily="2" charset="0"/>
            </a:rPr>
            <a:t>Cross-Functional Project Updates: </a:t>
          </a:r>
          <a:endParaRPr lang="en-US" sz="1600" dirty="0">
            <a:latin typeface="Roboto" panose="02000000000000000000" pitchFamily="2" charset="0"/>
            <a:ea typeface="Roboto" panose="02000000000000000000" pitchFamily="2" charset="0"/>
            <a:cs typeface="Roboto" panose="02000000000000000000" pitchFamily="2" charset="0"/>
          </a:endParaRPr>
        </a:p>
      </dgm:t>
    </dgm:pt>
    <dgm:pt modelId="{870B8B80-BAA1-4D2F-AAF2-4816A025A121}" type="parTrans" cxnId="{309276FA-C209-4DB3-BA82-01A0257C9141}">
      <dgm:prSet/>
      <dgm:spPr/>
      <dgm:t>
        <a:bodyPr/>
        <a:lstStyle/>
        <a:p>
          <a:endParaRPr lang="en-US"/>
        </a:p>
      </dgm:t>
    </dgm:pt>
    <dgm:pt modelId="{72C8F007-57CB-4083-9EB5-7D79B4A2D5FB}" type="sibTrans" cxnId="{309276FA-C209-4DB3-BA82-01A0257C9141}">
      <dgm:prSet/>
      <dgm:spPr/>
      <dgm:t>
        <a:bodyPr/>
        <a:lstStyle/>
        <a:p>
          <a:endParaRPr lang="en-US"/>
        </a:p>
      </dgm:t>
    </dgm:pt>
    <dgm:pt modelId="{E2E9435C-A38C-4B4B-8E71-37F6174D7076}">
      <dgm:prSet custT="1"/>
      <dgm:spPr/>
      <dgm:t>
        <a:bodyPr/>
        <a:lstStyle/>
        <a:p>
          <a:pPr marL="114300" lvl="1" indent="-114300" algn="l" defTabSz="622300">
            <a:lnSpc>
              <a:spcPct val="90000"/>
            </a:lnSpc>
            <a:spcBef>
              <a:spcPct val="0"/>
            </a:spcBef>
            <a:spcAft>
              <a:spcPct val="15000"/>
            </a:spcAft>
            <a:buChar char="•"/>
          </a:pPr>
          <a:r>
            <a:rPr lang="en-IN"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Stakeholder-friendly summaries → increased transparency and engagement</a:t>
          </a:r>
          <a:endParaRPr lang="en-US"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gm:t>
    </dgm:pt>
    <dgm:pt modelId="{5B10B7D2-B908-4B6A-A072-5DCEFCEB54E3}" type="parTrans" cxnId="{436C5869-2801-4742-B21A-32751FF47CD3}">
      <dgm:prSet/>
      <dgm:spPr/>
      <dgm:t>
        <a:bodyPr/>
        <a:lstStyle/>
        <a:p>
          <a:endParaRPr lang="en-US"/>
        </a:p>
      </dgm:t>
    </dgm:pt>
    <dgm:pt modelId="{B5D3B7F0-AAE1-4467-AC36-D1ED13A7E231}" type="sibTrans" cxnId="{436C5869-2801-4742-B21A-32751FF47CD3}">
      <dgm:prSet/>
      <dgm:spPr/>
      <dgm:t>
        <a:bodyPr/>
        <a:lstStyle/>
        <a:p>
          <a:endParaRPr lang="en-US"/>
        </a:p>
      </dgm:t>
    </dgm:pt>
    <dgm:pt modelId="{CF0D2404-08D8-424D-84F3-5B9EE1C271F9}" type="pres">
      <dgm:prSet presAssocID="{3B6B6189-850F-4378-BF7C-86C51395359E}" presName="Name0" presStyleCnt="0">
        <dgm:presLayoutVars>
          <dgm:dir/>
          <dgm:animLvl val="lvl"/>
          <dgm:resizeHandles val="exact"/>
        </dgm:presLayoutVars>
      </dgm:prSet>
      <dgm:spPr/>
    </dgm:pt>
    <dgm:pt modelId="{64576567-4C07-4EBF-9595-FF0E919559E6}" type="pres">
      <dgm:prSet presAssocID="{792F586F-9730-46C7-BD7E-C8B6866A1A79}" presName="composite" presStyleCnt="0"/>
      <dgm:spPr/>
    </dgm:pt>
    <dgm:pt modelId="{5CE4E29C-5AA4-438D-B4B0-852B703E97DB}" type="pres">
      <dgm:prSet presAssocID="{792F586F-9730-46C7-BD7E-C8B6866A1A79}" presName="parTx" presStyleLbl="alignNode1" presStyleIdx="0" presStyleCnt="5">
        <dgm:presLayoutVars>
          <dgm:chMax val="0"/>
          <dgm:chPref val="0"/>
          <dgm:bulletEnabled val="1"/>
        </dgm:presLayoutVars>
      </dgm:prSet>
      <dgm:spPr/>
    </dgm:pt>
    <dgm:pt modelId="{639E043F-8BE8-4CFC-A37A-0D8B77EEB41F}" type="pres">
      <dgm:prSet presAssocID="{792F586F-9730-46C7-BD7E-C8B6866A1A79}" presName="desTx" presStyleLbl="alignAccFollowNode1" presStyleIdx="0" presStyleCnt="5">
        <dgm:presLayoutVars>
          <dgm:bulletEnabled val="1"/>
        </dgm:presLayoutVars>
      </dgm:prSet>
      <dgm:spPr/>
    </dgm:pt>
    <dgm:pt modelId="{EE87B4FC-70CC-41F9-BE80-BC4E1EE67FE6}" type="pres">
      <dgm:prSet presAssocID="{C38D3866-0776-4AC8-86C9-3D20B3B68C55}" presName="space" presStyleCnt="0"/>
      <dgm:spPr/>
    </dgm:pt>
    <dgm:pt modelId="{D01720E4-F39C-450C-BBD6-A7850A785FA1}" type="pres">
      <dgm:prSet presAssocID="{612E1257-33C8-4AEE-B172-C7FF971451EC}" presName="composite" presStyleCnt="0"/>
      <dgm:spPr/>
    </dgm:pt>
    <dgm:pt modelId="{B4B18166-1FAF-4668-9F56-C8461E930490}" type="pres">
      <dgm:prSet presAssocID="{612E1257-33C8-4AEE-B172-C7FF971451EC}" presName="parTx" presStyleLbl="alignNode1" presStyleIdx="1" presStyleCnt="5">
        <dgm:presLayoutVars>
          <dgm:chMax val="0"/>
          <dgm:chPref val="0"/>
          <dgm:bulletEnabled val="1"/>
        </dgm:presLayoutVars>
      </dgm:prSet>
      <dgm:spPr/>
    </dgm:pt>
    <dgm:pt modelId="{287FC941-B812-461B-B906-707BA4FA6E0E}" type="pres">
      <dgm:prSet presAssocID="{612E1257-33C8-4AEE-B172-C7FF971451EC}" presName="desTx" presStyleLbl="alignAccFollowNode1" presStyleIdx="1" presStyleCnt="5">
        <dgm:presLayoutVars>
          <dgm:bulletEnabled val="1"/>
        </dgm:presLayoutVars>
      </dgm:prSet>
      <dgm:spPr/>
    </dgm:pt>
    <dgm:pt modelId="{EFCAA424-0B22-401F-807A-25C1DF8DC583}" type="pres">
      <dgm:prSet presAssocID="{CF1834E2-1B3A-4341-BB9C-D6FAA5F79080}" presName="space" presStyleCnt="0"/>
      <dgm:spPr/>
    </dgm:pt>
    <dgm:pt modelId="{BBE99B6F-2F1A-488E-A294-65BFF20960F4}" type="pres">
      <dgm:prSet presAssocID="{AB5BF236-D512-446A-B845-13C1EE95E7C6}" presName="composite" presStyleCnt="0"/>
      <dgm:spPr/>
    </dgm:pt>
    <dgm:pt modelId="{069DA30F-C5C2-483F-B3FD-00EAE55213CB}" type="pres">
      <dgm:prSet presAssocID="{AB5BF236-D512-446A-B845-13C1EE95E7C6}" presName="parTx" presStyleLbl="alignNode1" presStyleIdx="2" presStyleCnt="5">
        <dgm:presLayoutVars>
          <dgm:chMax val="0"/>
          <dgm:chPref val="0"/>
          <dgm:bulletEnabled val="1"/>
        </dgm:presLayoutVars>
      </dgm:prSet>
      <dgm:spPr/>
    </dgm:pt>
    <dgm:pt modelId="{99569855-5A65-4B8C-ACBB-01DB130BAFA9}" type="pres">
      <dgm:prSet presAssocID="{AB5BF236-D512-446A-B845-13C1EE95E7C6}" presName="desTx" presStyleLbl="alignAccFollowNode1" presStyleIdx="2" presStyleCnt="5">
        <dgm:presLayoutVars>
          <dgm:bulletEnabled val="1"/>
        </dgm:presLayoutVars>
      </dgm:prSet>
      <dgm:spPr/>
    </dgm:pt>
    <dgm:pt modelId="{0AF37981-5685-42B6-85C6-23845FEC22AF}" type="pres">
      <dgm:prSet presAssocID="{AB6D1FF7-1849-48BF-BB15-01F386A6CE66}" presName="space" presStyleCnt="0"/>
      <dgm:spPr/>
    </dgm:pt>
    <dgm:pt modelId="{2169333F-B032-47C4-959D-F0B9DD966B8D}" type="pres">
      <dgm:prSet presAssocID="{47379B59-EA90-4528-970D-1897CFA3C192}" presName="composite" presStyleCnt="0"/>
      <dgm:spPr/>
    </dgm:pt>
    <dgm:pt modelId="{AAE8B4C8-0E20-4A50-B370-8D6C98A95495}" type="pres">
      <dgm:prSet presAssocID="{47379B59-EA90-4528-970D-1897CFA3C192}" presName="parTx" presStyleLbl="alignNode1" presStyleIdx="3" presStyleCnt="5">
        <dgm:presLayoutVars>
          <dgm:chMax val="0"/>
          <dgm:chPref val="0"/>
          <dgm:bulletEnabled val="1"/>
        </dgm:presLayoutVars>
      </dgm:prSet>
      <dgm:spPr/>
    </dgm:pt>
    <dgm:pt modelId="{EF200353-0AFD-4360-8295-755ECE40E334}" type="pres">
      <dgm:prSet presAssocID="{47379B59-EA90-4528-970D-1897CFA3C192}" presName="desTx" presStyleLbl="alignAccFollowNode1" presStyleIdx="3" presStyleCnt="5">
        <dgm:presLayoutVars>
          <dgm:bulletEnabled val="1"/>
        </dgm:presLayoutVars>
      </dgm:prSet>
      <dgm:spPr/>
    </dgm:pt>
    <dgm:pt modelId="{C3703019-04AF-4C7F-9C40-B10CA05D7809}" type="pres">
      <dgm:prSet presAssocID="{AA1818AE-9601-48E3-8AA2-89A4E6752FC4}" presName="space" presStyleCnt="0"/>
      <dgm:spPr/>
    </dgm:pt>
    <dgm:pt modelId="{4238CEF7-013A-4EE1-9472-941086C1E755}" type="pres">
      <dgm:prSet presAssocID="{3A34D018-D6FA-49DA-843D-D7427CD5F299}" presName="composite" presStyleCnt="0"/>
      <dgm:spPr/>
    </dgm:pt>
    <dgm:pt modelId="{4B52529C-409F-4443-A1AD-4DA8FCDF9FC0}" type="pres">
      <dgm:prSet presAssocID="{3A34D018-D6FA-49DA-843D-D7427CD5F299}" presName="parTx" presStyleLbl="alignNode1" presStyleIdx="4" presStyleCnt="5">
        <dgm:presLayoutVars>
          <dgm:chMax val="0"/>
          <dgm:chPref val="0"/>
          <dgm:bulletEnabled val="1"/>
        </dgm:presLayoutVars>
      </dgm:prSet>
      <dgm:spPr/>
    </dgm:pt>
    <dgm:pt modelId="{1F1F4D76-09A5-4487-8533-EA2D7CDAF74C}" type="pres">
      <dgm:prSet presAssocID="{3A34D018-D6FA-49DA-843D-D7427CD5F299}" presName="desTx" presStyleLbl="alignAccFollowNode1" presStyleIdx="4" presStyleCnt="5">
        <dgm:presLayoutVars>
          <dgm:bulletEnabled val="1"/>
        </dgm:presLayoutVars>
      </dgm:prSet>
      <dgm:spPr/>
    </dgm:pt>
  </dgm:ptLst>
  <dgm:cxnLst>
    <dgm:cxn modelId="{3114BC0A-357E-44E2-8EF4-E3865D7572AA}" type="presOf" srcId="{AB5BF236-D512-446A-B845-13C1EE95E7C6}" destId="{069DA30F-C5C2-483F-B3FD-00EAE55213CB}" srcOrd="0" destOrd="0" presId="urn:microsoft.com/office/officeart/2005/8/layout/hList1"/>
    <dgm:cxn modelId="{7717AA0C-323B-41D4-9D58-3B4F2C12EDCE}" type="presOf" srcId="{8CA2BB4C-AF44-4ACE-A91C-8CD928233DF2}" destId="{99569855-5A65-4B8C-ACBB-01DB130BAFA9}" srcOrd="0" destOrd="0" presId="urn:microsoft.com/office/officeart/2005/8/layout/hList1"/>
    <dgm:cxn modelId="{32348C16-083B-4A18-8ED7-62CD9F1917C4}" type="presOf" srcId="{E2E9435C-A38C-4B4B-8E71-37F6174D7076}" destId="{1F1F4D76-09A5-4487-8533-EA2D7CDAF74C}" srcOrd="0" destOrd="0" presId="urn:microsoft.com/office/officeart/2005/8/layout/hList1"/>
    <dgm:cxn modelId="{2D429916-FA4F-41A0-8054-63C8504D4688}" type="presOf" srcId="{612E1257-33C8-4AEE-B172-C7FF971451EC}" destId="{B4B18166-1FAF-4668-9F56-C8461E930490}" srcOrd="0" destOrd="0" presId="urn:microsoft.com/office/officeart/2005/8/layout/hList1"/>
    <dgm:cxn modelId="{CC7B561F-0148-4254-8F8D-21326226BA1A}" srcId="{AB5BF236-D512-446A-B845-13C1EE95E7C6}" destId="{8CA2BB4C-AF44-4ACE-A91C-8CD928233DF2}" srcOrd="0" destOrd="0" parTransId="{A0020F25-BBC3-4488-A649-77CD06601E0F}" sibTransId="{65AAD819-3BB8-4807-B33C-6D7C02C4EB02}"/>
    <dgm:cxn modelId="{3919EE20-560F-47A7-B079-876991B942EA}" srcId="{47379B59-EA90-4528-970D-1897CFA3C192}" destId="{68189EF3-364F-4EDD-B42F-A154400ADDC5}" srcOrd="0" destOrd="0" parTransId="{27332624-1D6C-47A0-866E-4721F232FB04}" sibTransId="{772E280B-A015-49A4-9324-2F32930C93BB}"/>
    <dgm:cxn modelId="{0D7CAB34-02DB-450B-B8B3-9B58FD2D3949}" srcId="{3B6B6189-850F-4378-BF7C-86C51395359E}" destId="{612E1257-33C8-4AEE-B172-C7FF971451EC}" srcOrd="1" destOrd="0" parTransId="{2492BF8A-A684-457F-8B4F-3D2DCFA50D9C}" sibTransId="{CF1834E2-1B3A-4341-BB9C-D6FAA5F79080}"/>
    <dgm:cxn modelId="{D0BF3738-34C6-44DB-A7C0-4F8671D158BD}" type="presOf" srcId="{47379B59-EA90-4528-970D-1897CFA3C192}" destId="{AAE8B4C8-0E20-4A50-B370-8D6C98A95495}" srcOrd="0" destOrd="0" presId="urn:microsoft.com/office/officeart/2005/8/layout/hList1"/>
    <dgm:cxn modelId="{721DDE3A-1232-414F-B492-B06CB20EE7A2}" srcId="{3B6B6189-850F-4378-BF7C-86C51395359E}" destId="{792F586F-9730-46C7-BD7E-C8B6866A1A79}" srcOrd="0" destOrd="0" parTransId="{3A7D7E46-98A9-4A15-85D8-DD61E6D0A876}" sibTransId="{C38D3866-0776-4AC8-86C9-3D20B3B68C55}"/>
    <dgm:cxn modelId="{455B933C-DE28-4F33-B4AE-5179757C65CF}" type="presOf" srcId="{3B6B6189-850F-4378-BF7C-86C51395359E}" destId="{CF0D2404-08D8-424D-84F3-5B9EE1C271F9}" srcOrd="0" destOrd="0" presId="urn:microsoft.com/office/officeart/2005/8/layout/hList1"/>
    <dgm:cxn modelId="{1ABD7B43-C06B-4223-9A90-92810FEE0542}" type="presOf" srcId="{68189EF3-364F-4EDD-B42F-A154400ADDC5}" destId="{EF200353-0AFD-4360-8295-755ECE40E334}" srcOrd="0" destOrd="0" presId="urn:microsoft.com/office/officeart/2005/8/layout/hList1"/>
    <dgm:cxn modelId="{428DF150-691A-4C77-BDA7-F4E17FABC954}" srcId="{3B6B6189-850F-4378-BF7C-86C51395359E}" destId="{47379B59-EA90-4528-970D-1897CFA3C192}" srcOrd="3" destOrd="0" parTransId="{3134724C-1C48-4150-87EC-3007A5CB7B22}" sibTransId="{AA1818AE-9601-48E3-8AA2-89A4E6752FC4}"/>
    <dgm:cxn modelId="{14736F61-EA61-40E0-B565-3BB517E27E7C}" type="presOf" srcId="{04F5BB03-A91C-428F-967E-B611D6BC6F97}" destId="{287FC941-B812-461B-B906-707BA4FA6E0E}" srcOrd="0" destOrd="0" presId="urn:microsoft.com/office/officeart/2005/8/layout/hList1"/>
    <dgm:cxn modelId="{436C5869-2801-4742-B21A-32751FF47CD3}" srcId="{3A34D018-D6FA-49DA-843D-D7427CD5F299}" destId="{E2E9435C-A38C-4B4B-8E71-37F6174D7076}" srcOrd="0" destOrd="0" parTransId="{5B10B7D2-B908-4B6A-A072-5DCEFCEB54E3}" sibTransId="{B5D3B7F0-AAE1-4467-AC36-D1ED13A7E231}"/>
    <dgm:cxn modelId="{D2D04A7C-7BEB-4588-9497-6294C78463B8}" type="presOf" srcId="{3A34D018-D6FA-49DA-843D-D7427CD5F299}" destId="{4B52529C-409F-4443-A1AD-4DA8FCDF9FC0}" srcOrd="0" destOrd="0" presId="urn:microsoft.com/office/officeart/2005/8/layout/hList1"/>
    <dgm:cxn modelId="{F671E788-B1C8-4C4C-8913-CBF3D9697CBB}" srcId="{3B6B6189-850F-4378-BF7C-86C51395359E}" destId="{AB5BF236-D512-446A-B845-13C1EE95E7C6}" srcOrd="2" destOrd="0" parTransId="{E7BC467A-3CBD-4C12-8F3E-BFD98D36507E}" sibTransId="{AB6D1FF7-1849-48BF-BB15-01F386A6CE66}"/>
    <dgm:cxn modelId="{FBAFD6A3-53A6-41CB-8CC2-C518C948AC99}" srcId="{792F586F-9730-46C7-BD7E-C8B6866A1A79}" destId="{FFF16457-8123-4630-A335-C0D3044C6461}" srcOrd="0" destOrd="0" parTransId="{7BEF3220-8355-477F-989D-08C619FC63AC}" sibTransId="{F2E725C5-F762-4730-8190-5AF9DD720738}"/>
    <dgm:cxn modelId="{0F2C03AD-33C9-4F50-A468-A8231D21F343}" type="presOf" srcId="{FFF16457-8123-4630-A335-C0D3044C6461}" destId="{639E043F-8BE8-4CFC-A37A-0D8B77EEB41F}" srcOrd="0" destOrd="0" presId="urn:microsoft.com/office/officeart/2005/8/layout/hList1"/>
    <dgm:cxn modelId="{E6D054B7-E6C3-4A86-91A4-5FA7B5CA1DA7}" type="presOf" srcId="{792F586F-9730-46C7-BD7E-C8B6866A1A79}" destId="{5CE4E29C-5AA4-438D-B4B0-852B703E97DB}" srcOrd="0" destOrd="0" presId="urn:microsoft.com/office/officeart/2005/8/layout/hList1"/>
    <dgm:cxn modelId="{050FA5BD-A07A-4978-9E65-9A8699A062B2}" srcId="{612E1257-33C8-4AEE-B172-C7FF971451EC}" destId="{04F5BB03-A91C-428F-967E-B611D6BC6F97}" srcOrd="0" destOrd="0" parTransId="{8AE10F62-411D-4071-9080-36952D36CC56}" sibTransId="{831C3A21-233A-47E1-8DBD-D62A5F9400DE}"/>
    <dgm:cxn modelId="{309276FA-C209-4DB3-BA82-01A0257C9141}" srcId="{3B6B6189-850F-4378-BF7C-86C51395359E}" destId="{3A34D018-D6FA-49DA-843D-D7427CD5F299}" srcOrd="4" destOrd="0" parTransId="{870B8B80-BAA1-4D2F-AAF2-4816A025A121}" sibTransId="{72C8F007-57CB-4083-9EB5-7D79B4A2D5FB}"/>
    <dgm:cxn modelId="{AAB8D896-30FF-4329-A623-98E77ED54CA7}" type="presParOf" srcId="{CF0D2404-08D8-424D-84F3-5B9EE1C271F9}" destId="{64576567-4C07-4EBF-9595-FF0E919559E6}" srcOrd="0" destOrd="0" presId="urn:microsoft.com/office/officeart/2005/8/layout/hList1"/>
    <dgm:cxn modelId="{F4855C50-044A-4A13-A414-C63562A7A6D6}" type="presParOf" srcId="{64576567-4C07-4EBF-9595-FF0E919559E6}" destId="{5CE4E29C-5AA4-438D-B4B0-852B703E97DB}" srcOrd="0" destOrd="0" presId="urn:microsoft.com/office/officeart/2005/8/layout/hList1"/>
    <dgm:cxn modelId="{32C13842-5B2A-42D4-90F8-F1194747C888}" type="presParOf" srcId="{64576567-4C07-4EBF-9595-FF0E919559E6}" destId="{639E043F-8BE8-4CFC-A37A-0D8B77EEB41F}" srcOrd="1" destOrd="0" presId="urn:microsoft.com/office/officeart/2005/8/layout/hList1"/>
    <dgm:cxn modelId="{4A1A8EBC-457B-42F8-804C-690E5526785C}" type="presParOf" srcId="{CF0D2404-08D8-424D-84F3-5B9EE1C271F9}" destId="{EE87B4FC-70CC-41F9-BE80-BC4E1EE67FE6}" srcOrd="1" destOrd="0" presId="urn:microsoft.com/office/officeart/2005/8/layout/hList1"/>
    <dgm:cxn modelId="{12753793-91EA-49E2-9EC4-E5CA4D742292}" type="presParOf" srcId="{CF0D2404-08D8-424D-84F3-5B9EE1C271F9}" destId="{D01720E4-F39C-450C-BBD6-A7850A785FA1}" srcOrd="2" destOrd="0" presId="urn:microsoft.com/office/officeart/2005/8/layout/hList1"/>
    <dgm:cxn modelId="{9D5F1B83-3DA9-4CB0-B8F5-D424E4556364}" type="presParOf" srcId="{D01720E4-F39C-450C-BBD6-A7850A785FA1}" destId="{B4B18166-1FAF-4668-9F56-C8461E930490}" srcOrd="0" destOrd="0" presId="urn:microsoft.com/office/officeart/2005/8/layout/hList1"/>
    <dgm:cxn modelId="{91191C14-C852-4E28-9CB1-765F84BF514A}" type="presParOf" srcId="{D01720E4-F39C-450C-BBD6-A7850A785FA1}" destId="{287FC941-B812-461B-B906-707BA4FA6E0E}" srcOrd="1" destOrd="0" presId="urn:microsoft.com/office/officeart/2005/8/layout/hList1"/>
    <dgm:cxn modelId="{0A9AFFC4-C376-4DB9-A05F-F44D39C3232C}" type="presParOf" srcId="{CF0D2404-08D8-424D-84F3-5B9EE1C271F9}" destId="{EFCAA424-0B22-401F-807A-25C1DF8DC583}" srcOrd="3" destOrd="0" presId="urn:microsoft.com/office/officeart/2005/8/layout/hList1"/>
    <dgm:cxn modelId="{DA5B44DE-8C6D-4573-9235-0489061E4454}" type="presParOf" srcId="{CF0D2404-08D8-424D-84F3-5B9EE1C271F9}" destId="{BBE99B6F-2F1A-488E-A294-65BFF20960F4}" srcOrd="4" destOrd="0" presId="urn:microsoft.com/office/officeart/2005/8/layout/hList1"/>
    <dgm:cxn modelId="{ED087CED-9573-42C6-A1A1-45421B93B1D5}" type="presParOf" srcId="{BBE99B6F-2F1A-488E-A294-65BFF20960F4}" destId="{069DA30F-C5C2-483F-B3FD-00EAE55213CB}" srcOrd="0" destOrd="0" presId="urn:microsoft.com/office/officeart/2005/8/layout/hList1"/>
    <dgm:cxn modelId="{1DF04D0D-0995-47F4-B3F3-5726FFC033D3}" type="presParOf" srcId="{BBE99B6F-2F1A-488E-A294-65BFF20960F4}" destId="{99569855-5A65-4B8C-ACBB-01DB130BAFA9}" srcOrd="1" destOrd="0" presId="urn:microsoft.com/office/officeart/2005/8/layout/hList1"/>
    <dgm:cxn modelId="{CAABE711-58D2-4A34-B0FD-3948F226D232}" type="presParOf" srcId="{CF0D2404-08D8-424D-84F3-5B9EE1C271F9}" destId="{0AF37981-5685-42B6-85C6-23845FEC22AF}" srcOrd="5" destOrd="0" presId="urn:microsoft.com/office/officeart/2005/8/layout/hList1"/>
    <dgm:cxn modelId="{A5B28532-27C6-46FF-9BBF-4339ABB92D04}" type="presParOf" srcId="{CF0D2404-08D8-424D-84F3-5B9EE1C271F9}" destId="{2169333F-B032-47C4-959D-F0B9DD966B8D}" srcOrd="6" destOrd="0" presId="urn:microsoft.com/office/officeart/2005/8/layout/hList1"/>
    <dgm:cxn modelId="{23C1A7B4-72C9-4BE0-83B8-D5F7521D008D}" type="presParOf" srcId="{2169333F-B032-47C4-959D-F0B9DD966B8D}" destId="{AAE8B4C8-0E20-4A50-B370-8D6C98A95495}" srcOrd="0" destOrd="0" presId="urn:microsoft.com/office/officeart/2005/8/layout/hList1"/>
    <dgm:cxn modelId="{870CBFF0-5275-48FD-8022-544486B719E4}" type="presParOf" srcId="{2169333F-B032-47C4-959D-F0B9DD966B8D}" destId="{EF200353-0AFD-4360-8295-755ECE40E334}" srcOrd="1" destOrd="0" presId="urn:microsoft.com/office/officeart/2005/8/layout/hList1"/>
    <dgm:cxn modelId="{C15E45B3-DC88-4073-A134-2091B287F7E8}" type="presParOf" srcId="{CF0D2404-08D8-424D-84F3-5B9EE1C271F9}" destId="{C3703019-04AF-4C7F-9C40-B10CA05D7809}" srcOrd="7" destOrd="0" presId="urn:microsoft.com/office/officeart/2005/8/layout/hList1"/>
    <dgm:cxn modelId="{60907AE7-F984-49CA-8CBF-F30CBE8E33E0}" type="presParOf" srcId="{CF0D2404-08D8-424D-84F3-5B9EE1C271F9}" destId="{4238CEF7-013A-4EE1-9472-941086C1E755}" srcOrd="8" destOrd="0" presId="urn:microsoft.com/office/officeart/2005/8/layout/hList1"/>
    <dgm:cxn modelId="{A5983D54-BE6B-4F7D-BA64-1354D0E4DFBF}" type="presParOf" srcId="{4238CEF7-013A-4EE1-9472-941086C1E755}" destId="{4B52529C-409F-4443-A1AD-4DA8FCDF9FC0}" srcOrd="0" destOrd="0" presId="urn:microsoft.com/office/officeart/2005/8/layout/hList1"/>
    <dgm:cxn modelId="{24612F67-F2EE-4A67-B65F-7C6FE32E8617}" type="presParOf" srcId="{4238CEF7-013A-4EE1-9472-941086C1E755}" destId="{1F1F4D76-09A5-4487-8533-EA2D7CDAF74C}" srcOrd="1" destOrd="0" presId="urn:microsoft.com/office/officeart/2005/8/layout/h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95B68A-2FC4-4B5C-9F85-AEC497804EF6}"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7C89B6BC-E6EE-4E61-A491-3D120F1E0D62}">
      <dgm:prSet custT="1"/>
      <dgm:spPr/>
      <dgm:t>
        <a:bodyPr/>
        <a:lstStyle/>
        <a:p>
          <a:pPr algn="l">
            <a:lnSpc>
              <a:spcPct val="100000"/>
            </a:lnSpc>
          </a:pPr>
          <a:r>
            <a:rPr lang="en-IN" sz="2000" b="1" kern="1200" dirty="0">
              <a:latin typeface="Raleway" pitchFamily="2" charset="0"/>
            </a:rPr>
            <a:t>Fidelity to original:</a:t>
          </a:r>
        </a:p>
        <a:p>
          <a:pPr algn="l">
            <a:lnSpc>
              <a:spcPct val="100000"/>
            </a:lnSpc>
          </a:pPr>
          <a:r>
            <a:rPr lang="en-IN" sz="1600" b="1" kern="1200" dirty="0">
              <a:latin typeface="Roboto" panose="02000000000000000000" pitchFamily="2" charset="0"/>
              <a:ea typeface="Roboto" panose="02000000000000000000" pitchFamily="2" charset="0"/>
              <a:cs typeface="Roboto" panose="02000000000000000000" pitchFamily="2" charset="0"/>
            </a:rPr>
            <a:t>- ROUGE-1 </a:t>
          </a:r>
          <a:r>
            <a:rPr lang="en-IN" sz="1600" b="1" i="1" kern="1200" dirty="0">
              <a:latin typeface="Roboto" panose="02000000000000000000" pitchFamily="2" charset="0"/>
              <a:ea typeface="Roboto" panose="02000000000000000000" pitchFamily="2" charset="0"/>
              <a:cs typeface="Roboto" panose="02000000000000000000" pitchFamily="2" charset="0"/>
            </a:rPr>
            <a:t>: General relevance</a:t>
          </a:r>
        </a:p>
        <a:p>
          <a:pPr algn="l">
            <a:lnSpc>
              <a:spcPct val="100000"/>
            </a:lnSpc>
          </a:pPr>
          <a:r>
            <a:rPr lang="en-IN" sz="1600" b="1" kern="1200" dirty="0">
              <a:latin typeface="Roboto" panose="02000000000000000000" pitchFamily="2" charset="0"/>
              <a:ea typeface="Roboto" panose="02000000000000000000" pitchFamily="2" charset="0"/>
              <a:cs typeface="Roboto" panose="02000000000000000000" pitchFamily="2" charset="0"/>
            </a:rPr>
            <a:t>- ROUGE-2 : </a:t>
          </a:r>
          <a:r>
            <a:rPr lang="en-IN" sz="1600" b="1" i="1" kern="1200" dirty="0">
              <a:latin typeface="Roboto" panose="02000000000000000000" pitchFamily="2" charset="0"/>
              <a:ea typeface="Roboto" panose="02000000000000000000" pitchFamily="2" charset="0"/>
              <a:cs typeface="Roboto" panose="02000000000000000000" pitchFamily="2" charset="0"/>
            </a:rPr>
            <a:t>Fair level of contextual accuracy</a:t>
          </a:r>
        </a:p>
        <a:p>
          <a:pPr algn="l">
            <a:lnSpc>
              <a:spcPct val="100000"/>
            </a:lnSpc>
          </a:pPr>
          <a:r>
            <a:rPr lang="en-IN" sz="1600" b="1" kern="1200" dirty="0">
              <a:latin typeface="Roboto" panose="02000000000000000000" pitchFamily="2" charset="0"/>
              <a:ea typeface="Roboto" panose="02000000000000000000" pitchFamily="2" charset="0"/>
              <a:cs typeface="Roboto" panose="02000000000000000000" pitchFamily="2" charset="0"/>
            </a:rPr>
            <a:t>- ROUGE-L:  </a:t>
          </a:r>
          <a:r>
            <a:rPr lang="en-IN" sz="1600" b="1" i="1" kern="1200" dirty="0">
              <a:latin typeface="Roboto" panose="02000000000000000000" pitchFamily="2" charset="0"/>
              <a:ea typeface="Roboto" panose="02000000000000000000" pitchFamily="2" charset="0"/>
              <a:cs typeface="Roboto" panose="02000000000000000000" pitchFamily="2" charset="0"/>
            </a:rPr>
            <a:t>Maintains logical flow &amp; sequencing</a:t>
          </a:r>
        </a:p>
        <a:p>
          <a:pPr algn="l">
            <a:lnSpc>
              <a:spcPct val="100000"/>
            </a:lnSpc>
          </a:pPr>
          <a:r>
            <a:rPr lang="en-IN" sz="1600" b="1" kern="1200" dirty="0">
              <a:latin typeface="Roboto" panose="02000000000000000000" pitchFamily="2" charset="0"/>
              <a:ea typeface="Roboto" panose="02000000000000000000" pitchFamily="2" charset="0"/>
              <a:cs typeface="Roboto" panose="02000000000000000000" pitchFamily="2" charset="0"/>
            </a:rPr>
            <a:t>- BLEU: </a:t>
          </a:r>
          <a:r>
            <a:rPr lang="en-IN" sz="1600" b="1" i="1" kern="1200" dirty="0">
              <a:latin typeface="Roboto" panose="02000000000000000000" pitchFamily="2" charset="0"/>
              <a:ea typeface="Roboto" panose="02000000000000000000" pitchFamily="2" charset="0"/>
              <a:cs typeface="Roboto" panose="02000000000000000000" pitchFamily="2" charset="0"/>
            </a:rPr>
            <a:t>Reasonably fluent and understandable</a:t>
          </a:r>
        </a:p>
        <a:p>
          <a:pPr algn="l">
            <a:lnSpc>
              <a:spcPct val="100000"/>
            </a:lnSpc>
          </a:pPr>
          <a:r>
            <a:rPr lang="en-IN" sz="1600" b="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 F1-Score: </a:t>
          </a:r>
          <a:r>
            <a:rPr lang="en-IN" sz="1600" b="1" i="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Solid in </a:t>
          </a:r>
          <a:r>
            <a:rPr lang="en-US" sz="1600" b="1" i="1" kern="1200" dirty="0">
              <a:latin typeface="Roboto" panose="02000000000000000000" pitchFamily="2" charset="0"/>
              <a:ea typeface="Roboto" panose="02000000000000000000" pitchFamily="2" charset="0"/>
              <a:cs typeface="Roboto" panose="02000000000000000000" pitchFamily="2" charset="0"/>
            </a:rPr>
            <a:t>capturing key points while avoiding extra, irrelevant content</a:t>
          </a:r>
          <a:endParaRPr lang="en-IN" sz="1600" b="1" i="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a:p>
          <a:pPr algn="ctr">
            <a:lnSpc>
              <a:spcPct val="100000"/>
            </a:lnSpc>
          </a:pPr>
          <a:r>
            <a:rPr lang="en-IN" sz="1800" b="0" kern="1200" dirty="0">
              <a:latin typeface="Raleway" pitchFamily="2" charset="0"/>
            </a:rPr>
            <a:t>-</a:t>
          </a:r>
          <a:endParaRPr lang="en-US" sz="1800" b="0" kern="1200" dirty="0">
            <a:latin typeface="Raleway" pitchFamily="2" charset="0"/>
          </a:endParaRPr>
        </a:p>
      </dgm:t>
    </dgm:pt>
    <dgm:pt modelId="{1EB9F34D-E59D-4BD5-B423-37C81F59A012}" type="parTrans" cxnId="{C66A3EDE-A37E-4B84-AEB7-352562C4089D}">
      <dgm:prSet/>
      <dgm:spPr/>
      <dgm:t>
        <a:bodyPr/>
        <a:lstStyle/>
        <a:p>
          <a:endParaRPr lang="en-US" sz="2400">
            <a:latin typeface="Raleway" pitchFamily="2" charset="0"/>
          </a:endParaRPr>
        </a:p>
      </dgm:t>
    </dgm:pt>
    <dgm:pt modelId="{439E69E7-7243-4AC6-A27E-E1A00158C081}" type="sibTrans" cxnId="{C66A3EDE-A37E-4B84-AEB7-352562C4089D}">
      <dgm:prSet/>
      <dgm:spPr/>
      <dgm:t>
        <a:bodyPr/>
        <a:lstStyle/>
        <a:p>
          <a:endParaRPr lang="en-US" sz="2400">
            <a:latin typeface="Raleway" pitchFamily="2" charset="0"/>
          </a:endParaRPr>
        </a:p>
      </dgm:t>
    </dgm:pt>
    <dgm:pt modelId="{7B41120B-D3A5-4506-A7CB-B7959A52EAE0}">
      <dgm:prSet custT="1"/>
      <dgm:spPr/>
      <dgm:t>
        <a:bodyPr/>
        <a:lstStyle/>
        <a:p>
          <a:pPr>
            <a:lnSpc>
              <a:spcPct val="100000"/>
            </a:lnSpc>
          </a:pPr>
          <a:r>
            <a:rPr lang="en-IN" sz="2000" b="1" dirty="0">
              <a:latin typeface="Raleway" pitchFamily="2" charset="0"/>
            </a:rPr>
            <a:t>Readability: </a:t>
          </a:r>
        </a:p>
        <a:p>
          <a:pPr>
            <a:lnSpc>
              <a:spcPct val="100000"/>
            </a:lnSpc>
          </a:pPr>
          <a:r>
            <a:rPr lang="en-IN" sz="1600" b="1" dirty="0">
              <a:latin typeface="Roboto" panose="02000000000000000000" pitchFamily="2" charset="0"/>
              <a:ea typeface="Roboto" panose="02000000000000000000" pitchFamily="2" charset="0"/>
              <a:cs typeface="Roboto" panose="02000000000000000000" pitchFamily="2" charset="0"/>
            </a:rPr>
            <a:t>Average reading time reduction: 70%</a:t>
          </a:r>
          <a:endParaRPr lang="en-US" sz="1600" b="1" dirty="0">
            <a:latin typeface="Roboto" panose="02000000000000000000" pitchFamily="2" charset="0"/>
            <a:ea typeface="Roboto" panose="02000000000000000000" pitchFamily="2" charset="0"/>
            <a:cs typeface="Roboto" panose="02000000000000000000" pitchFamily="2" charset="0"/>
          </a:endParaRPr>
        </a:p>
      </dgm:t>
    </dgm:pt>
    <dgm:pt modelId="{5525D5E4-3A46-433B-BDC6-CA1331BAC2EA}" type="parTrans" cxnId="{9E5CFFD6-D2BD-494B-9B26-291913B12230}">
      <dgm:prSet/>
      <dgm:spPr/>
      <dgm:t>
        <a:bodyPr/>
        <a:lstStyle/>
        <a:p>
          <a:endParaRPr lang="en-US" sz="2400">
            <a:latin typeface="Raleway" pitchFamily="2" charset="0"/>
          </a:endParaRPr>
        </a:p>
      </dgm:t>
    </dgm:pt>
    <dgm:pt modelId="{24C8088A-EDE2-4C3C-B026-A8AE1B564A59}" type="sibTrans" cxnId="{9E5CFFD6-D2BD-494B-9B26-291913B12230}">
      <dgm:prSet/>
      <dgm:spPr/>
      <dgm:t>
        <a:bodyPr/>
        <a:lstStyle/>
        <a:p>
          <a:endParaRPr lang="en-US" sz="2400">
            <a:latin typeface="Raleway" pitchFamily="2" charset="0"/>
          </a:endParaRPr>
        </a:p>
      </dgm:t>
    </dgm:pt>
    <dgm:pt modelId="{290ABF71-A1FF-4344-B1B9-A541C7F4483A}">
      <dgm:prSet custT="1"/>
      <dgm:spPr/>
      <dgm:t>
        <a:bodyPr/>
        <a:lstStyle/>
        <a:p>
          <a:pPr marL="0" lvl="0" algn="ctr" defTabSz="889000">
            <a:lnSpc>
              <a:spcPct val="100000"/>
            </a:lnSpc>
            <a:spcBef>
              <a:spcPct val="0"/>
            </a:spcBef>
            <a:spcAft>
              <a:spcPct val="35000"/>
            </a:spcAft>
            <a:buNone/>
          </a:pPr>
          <a:r>
            <a:rPr lang="en-IN" sz="2000" b="1" kern="1200" dirty="0">
              <a:latin typeface="Raleway" pitchFamily="2" charset="0"/>
            </a:rPr>
            <a:t>Feedback loop: </a:t>
          </a:r>
        </a:p>
        <a:p>
          <a:pPr marL="0" lvl="0" algn="ctr" defTabSz="889000">
            <a:lnSpc>
              <a:spcPct val="100000"/>
            </a:lnSpc>
            <a:spcBef>
              <a:spcPct val="0"/>
            </a:spcBef>
            <a:spcAft>
              <a:spcPct val="35000"/>
            </a:spcAft>
            <a:buNone/>
          </a:pPr>
          <a:r>
            <a:rPr lang="en-IN" sz="1600" b="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Adoption rate</a:t>
          </a:r>
        </a:p>
        <a:p>
          <a:pPr marL="0" lvl="0" algn="ctr" defTabSz="889000">
            <a:lnSpc>
              <a:spcPct val="100000"/>
            </a:lnSpc>
            <a:spcBef>
              <a:spcPct val="0"/>
            </a:spcBef>
            <a:spcAft>
              <a:spcPct val="35000"/>
            </a:spcAft>
            <a:buNone/>
          </a:pPr>
          <a:r>
            <a:rPr lang="en-IN" sz="1600" b="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User satisfaction</a:t>
          </a:r>
          <a:endParaRPr lang="en-US" sz="1600" b="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gm:t>
    </dgm:pt>
    <dgm:pt modelId="{F871B7DA-4B27-412D-808D-8B68027E435E}" type="parTrans" cxnId="{326425D3-7916-4CC6-AA2B-C72E0ABA08C2}">
      <dgm:prSet/>
      <dgm:spPr/>
      <dgm:t>
        <a:bodyPr/>
        <a:lstStyle/>
        <a:p>
          <a:endParaRPr lang="en-US" sz="2400">
            <a:latin typeface="Raleway" pitchFamily="2" charset="0"/>
          </a:endParaRPr>
        </a:p>
      </dgm:t>
    </dgm:pt>
    <dgm:pt modelId="{D3E4D210-D6B6-4DFB-860B-AA90B8399821}" type="sibTrans" cxnId="{326425D3-7916-4CC6-AA2B-C72E0ABA08C2}">
      <dgm:prSet/>
      <dgm:spPr/>
      <dgm:t>
        <a:bodyPr/>
        <a:lstStyle/>
        <a:p>
          <a:endParaRPr lang="en-US" sz="2400">
            <a:latin typeface="Raleway" pitchFamily="2" charset="0"/>
          </a:endParaRPr>
        </a:p>
      </dgm:t>
    </dgm:pt>
    <dgm:pt modelId="{EAA1298E-510E-464D-9826-A6D3100A3375}" type="pres">
      <dgm:prSet presAssocID="{6C95B68A-2FC4-4B5C-9F85-AEC497804EF6}" presName="root" presStyleCnt="0">
        <dgm:presLayoutVars>
          <dgm:dir/>
          <dgm:resizeHandles val="exact"/>
        </dgm:presLayoutVars>
      </dgm:prSet>
      <dgm:spPr/>
    </dgm:pt>
    <dgm:pt modelId="{A420FB42-4043-42FD-A0F3-E059773D3F03}" type="pres">
      <dgm:prSet presAssocID="{7C89B6BC-E6EE-4E61-A491-3D120F1E0D62}" presName="compNode" presStyleCnt="0"/>
      <dgm:spPr/>
    </dgm:pt>
    <dgm:pt modelId="{87AB7671-7561-4EAF-8DFB-DBFB1A794CAE}" type="pres">
      <dgm:prSet presAssocID="{7C89B6BC-E6EE-4E61-A491-3D120F1E0D62}" presName="iconRect" presStyleLbl="node1" presStyleIdx="0" presStyleCnt="3" custLinFactX="-98158" custLinFactNeighborX="-100000" custLinFactNeighborY="1637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ext>
      </dgm:extLst>
    </dgm:pt>
    <dgm:pt modelId="{301E708C-2A10-4519-A3D6-FA6F93C63EAF}" type="pres">
      <dgm:prSet presAssocID="{7C89B6BC-E6EE-4E61-A491-3D120F1E0D62}" presName="spaceRect" presStyleCnt="0"/>
      <dgm:spPr/>
    </dgm:pt>
    <dgm:pt modelId="{DAADE72C-6A20-4985-B1DE-D3F19FF43EC6}" type="pres">
      <dgm:prSet presAssocID="{7C89B6BC-E6EE-4E61-A491-3D120F1E0D62}" presName="textRect" presStyleLbl="revTx" presStyleIdx="0" presStyleCnt="3" custScaleX="310568">
        <dgm:presLayoutVars>
          <dgm:chMax val="1"/>
          <dgm:chPref val="1"/>
        </dgm:presLayoutVars>
      </dgm:prSet>
      <dgm:spPr/>
    </dgm:pt>
    <dgm:pt modelId="{4C643C7A-97ED-4229-8EAB-8716B48CF9C6}" type="pres">
      <dgm:prSet presAssocID="{439E69E7-7243-4AC6-A27E-E1A00158C081}" presName="sibTrans" presStyleCnt="0"/>
      <dgm:spPr/>
    </dgm:pt>
    <dgm:pt modelId="{0AF83181-0655-4D07-854D-617E8AA0F4F9}" type="pres">
      <dgm:prSet presAssocID="{7B41120B-D3A5-4506-A7CB-B7959A52EAE0}" presName="compNode" presStyleCnt="0"/>
      <dgm:spPr/>
    </dgm:pt>
    <dgm:pt modelId="{DEE5A861-A455-4BAA-A295-568F1A37E292}" type="pres">
      <dgm:prSet presAssocID="{7B41120B-D3A5-4506-A7CB-B7959A52EAE0}" presName="iconRect" presStyleLbl="node1" presStyleIdx="1" presStyleCnt="3" custLinFactX="-17912" custLinFactNeighborX="-100000" custLinFactNeighborY="167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58BA9EBB-0AC5-4F3F-8E51-3F13A2DDAD52}" type="pres">
      <dgm:prSet presAssocID="{7B41120B-D3A5-4506-A7CB-B7959A52EAE0}" presName="spaceRect" presStyleCnt="0"/>
      <dgm:spPr/>
    </dgm:pt>
    <dgm:pt modelId="{5BF02FC4-4F8D-4311-A549-7E963B4941D4}" type="pres">
      <dgm:prSet presAssocID="{7B41120B-D3A5-4506-A7CB-B7959A52EAE0}" presName="textRect" presStyleLbl="revTx" presStyleIdx="1" presStyleCnt="3" custLinFactNeighborX="-40159" custLinFactNeighborY="1705">
        <dgm:presLayoutVars>
          <dgm:chMax val="1"/>
          <dgm:chPref val="1"/>
        </dgm:presLayoutVars>
      </dgm:prSet>
      <dgm:spPr/>
    </dgm:pt>
    <dgm:pt modelId="{BA6563AC-1FD9-49FE-A07E-CA03FFF07B65}" type="pres">
      <dgm:prSet presAssocID="{24C8088A-EDE2-4C3C-B026-A8AE1B564A59}" presName="sibTrans" presStyleCnt="0"/>
      <dgm:spPr/>
    </dgm:pt>
    <dgm:pt modelId="{952EC26C-7124-4778-B7E6-E6CF39C10160}" type="pres">
      <dgm:prSet presAssocID="{290ABF71-A1FF-4344-B1B9-A541C7F4483A}" presName="compNode" presStyleCnt="0"/>
      <dgm:spPr/>
    </dgm:pt>
    <dgm:pt modelId="{1D57A5CD-940C-452A-8D62-FC3BCCA38D92}" type="pres">
      <dgm:prSet presAssocID="{290ABF71-A1FF-4344-B1B9-A541C7F448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6AAF3EBA-2DFC-4AB2-8654-34B87457FB98}" type="pres">
      <dgm:prSet presAssocID="{290ABF71-A1FF-4344-B1B9-A541C7F4483A}" presName="spaceRect" presStyleCnt="0"/>
      <dgm:spPr/>
    </dgm:pt>
    <dgm:pt modelId="{49F33EFC-3907-4267-AFF2-1BA9EBE7F5D2}" type="pres">
      <dgm:prSet presAssocID="{290ABF71-A1FF-4344-B1B9-A541C7F4483A}" presName="textRect" presStyleLbl="revTx" presStyleIdx="2" presStyleCnt="3">
        <dgm:presLayoutVars>
          <dgm:chMax val="1"/>
          <dgm:chPref val="1"/>
        </dgm:presLayoutVars>
      </dgm:prSet>
      <dgm:spPr/>
    </dgm:pt>
  </dgm:ptLst>
  <dgm:cxnLst>
    <dgm:cxn modelId="{E7574791-B4F6-4339-AB7C-207C66F32F58}" type="presOf" srcId="{7B41120B-D3A5-4506-A7CB-B7959A52EAE0}" destId="{5BF02FC4-4F8D-4311-A549-7E963B4941D4}" srcOrd="0" destOrd="0" presId="urn:microsoft.com/office/officeart/2018/2/layout/IconLabelList"/>
    <dgm:cxn modelId="{47FF98AD-D434-454D-961E-DD384E5ECD5B}" type="presOf" srcId="{290ABF71-A1FF-4344-B1B9-A541C7F4483A}" destId="{49F33EFC-3907-4267-AFF2-1BA9EBE7F5D2}" srcOrd="0" destOrd="0" presId="urn:microsoft.com/office/officeart/2018/2/layout/IconLabelList"/>
    <dgm:cxn modelId="{326425D3-7916-4CC6-AA2B-C72E0ABA08C2}" srcId="{6C95B68A-2FC4-4B5C-9F85-AEC497804EF6}" destId="{290ABF71-A1FF-4344-B1B9-A541C7F4483A}" srcOrd="2" destOrd="0" parTransId="{F871B7DA-4B27-412D-808D-8B68027E435E}" sibTransId="{D3E4D210-D6B6-4DFB-860B-AA90B8399821}"/>
    <dgm:cxn modelId="{9E5CFFD6-D2BD-494B-9B26-291913B12230}" srcId="{6C95B68A-2FC4-4B5C-9F85-AEC497804EF6}" destId="{7B41120B-D3A5-4506-A7CB-B7959A52EAE0}" srcOrd="1" destOrd="0" parTransId="{5525D5E4-3A46-433B-BDC6-CA1331BAC2EA}" sibTransId="{24C8088A-EDE2-4C3C-B026-A8AE1B564A59}"/>
    <dgm:cxn modelId="{1C41CDD8-C2B9-4292-BB83-CC8F0DD7D96B}" type="presOf" srcId="{7C89B6BC-E6EE-4E61-A491-3D120F1E0D62}" destId="{DAADE72C-6A20-4985-B1DE-D3F19FF43EC6}" srcOrd="0" destOrd="0" presId="urn:microsoft.com/office/officeart/2018/2/layout/IconLabelList"/>
    <dgm:cxn modelId="{C66A3EDE-A37E-4B84-AEB7-352562C4089D}" srcId="{6C95B68A-2FC4-4B5C-9F85-AEC497804EF6}" destId="{7C89B6BC-E6EE-4E61-A491-3D120F1E0D62}" srcOrd="0" destOrd="0" parTransId="{1EB9F34D-E59D-4BD5-B423-37C81F59A012}" sibTransId="{439E69E7-7243-4AC6-A27E-E1A00158C081}"/>
    <dgm:cxn modelId="{6D6151E7-8E6A-4744-9BD9-C41B72AC0B0C}" type="presOf" srcId="{6C95B68A-2FC4-4B5C-9F85-AEC497804EF6}" destId="{EAA1298E-510E-464D-9826-A6D3100A3375}" srcOrd="0" destOrd="0" presId="urn:microsoft.com/office/officeart/2018/2/layout/IconLabelList"/>
    <dgm:cxn modelId="{B8389732-3283-42E9-AFED-FD2A6BE61193}" type="presParOf" srcId="{EAA1298E-510E-464D-9826-A6D3100A3375}" destId="{A420FB42-4043-42FD-A0F3-E059773D3F03}" srcOrd="0" destOrd="0" presId="urn:microsoft.com/office/officeart/2018/2/layout/IconLabelList"/>
    <dgm:cxn modelId="{F27CB5CE-6CD0-4A0C-9826-93DA6B76F654}" type="presParOf" srcId="{A420FB42-4043-42FD-A0F3-E059773D3F03}" destId="{87AB7671-7561-4EAF-8DFB-DBFB1A794CAE}" srcOrd="0" destOrd="0" presId="urn:microsoft.com/office/officeart/2018/2/layout/IconLabelList"/>
    <dgm:cxn modelId="{B19BB4D1-2559-49F8-B467-FDEE9F6658B5}" type="presParOf" srcId="{A420FB42-4043-42FD-A0F3-E059773D3F03}" destId="{301E708C-2A10-4519-A3D6-FA6F93C63EAF}" srcOrd="1" destOrd="0" presId="urn:microsoft.com/office/officeart/2018/2/layout/IconLabelList"/>
    <dgm:cxn modelId="{2E818090-A81A-46FB-83D4-0F102677CCF1}" type="presParOf" srcId="{A420FB42-4043-42FD-A0F3-E059773D3F03}" destId="{DAADE72C-6A20-4985-B1DE-D3F19FF43EC6}" srcOrd="2" destOrd="0" presId="urn:microsoft.com/office/officeart/2018/2/layout/IconLabelList"/>
    <dgm:cxn modelId="{47796AFB-3A90-474E-8251-5700FFA61DC1}" type="presParOf" srcId="{EAA1298E-510E-464D-9826-A6D3100A3375}" destId="{4C643C7A-97ED-4229-8EAB-8716B48CF9C6}" srcOrd="1" destOrd="0" presId="urn:microsoft.com/office/officeart/2018/2/layout/IconLabelList"/>
    <dgm:cxn modelId="{068D1150-B0A1-4247-850A-BE3E3C116469}" type="presParOf" srcId="{EAA1298E-510E-464D-9826-A6D3100A3375}" destId="{0AF83181-0655-4D07-854D-617E8AA0F4F9}" srcOrd="2" destOrd="0" presId="urn:microsoft.com/office/officeart/2018/2/layout/IconLabelList"/>
    <dgm:cxn modelId="{FB9E683B-7E04-48DA-B72A-2606075E83AF}" type="presParOf" srcId="{0AF83181-0655-4D07-854D-617E8AA0F4F9}" destId="{DEE5A861-A455-4BAA-A295-568F1A37E292}" srcOrd="0" destOrd="0" presId="urn:microsoft.com/office/officeart/2018/2/layout/IconLabelList"/>
    <dgm:cxn modelId="{4B820715-4C93-4968-B13C-32C4FA738CCF}" type="presParOf" srcId="{0AF83181-0655-4D07-854D-617E8AA0F4F9}" destId="{58BA9EBB-0AC5-4F3F-8E51-3F13A2DDAD52}" srcOrd="1" destOrd="0" presId="urn:microsoft.com/office/officeart/2018/2/layout/IconLabelList"/>
    <dgm:cxn modelId="{B9CA17DB-22F7-4E49-90E3-34A7B021FDD3}" type="presParOf" srcId="{0AF83181-0655-4D07-854D-617E8AA0F4F9}" destId="{5BF02FC4-4F8D-4311-A549-7E963B4941D4}" srcOrd="2" destOrd="0" presId="urn:microsoft.com/office/officeart/2018/2/layout/IconLabelList"/>
    <dgm:cxn modelId="{69BE9ACF-D761-40D2-895A-AEE960112B48}" type="presParOf" srcId="{EAA1298E-510E-464D-9826-A6D3100A3375}" destId="{BA6563AC-1FD9-49FE-A07E-CA03FFF07B65}" srcOrd="3" destOrd="0" presId="urn:microsoft.com/office/officeart/2018/2/layout/IconLabelList"/>
    <dgm:cxn modelId="{D9A2FBD6-A1C3-40AA-B7FD-AEA08BA284DD}" type="presParOf" srcId="{EAA1298E-510E-464D-9826-A6D3100A3375}" destId="{952EC26C-7124-4778-B7E6-E6CF39C10160}" srcOrd="4" destOrd="0" presId="urn:microsoft.com/office/officeart/2018/2/layout/IconLabelList"/>
    <dgm:cxn modelId="{04F07B97-174B-4683-8082-FDC60E006DB2}" type="presParOf" srcId="{952EC26C-7124-4778-B7E6-E6CF39C10160}" destId="{1D57A5CD-940C-452A-8D62-FC3BCCA38D92}" srcOrd="0" destOrd="0" presId="urn:microsoft.com/office/officeart/2018/2/layout/IconLabelList"/>
    <dgm:cxn modelId="{15E41FE1-0812-4471-A564-D3BD62063A0B}" type="presParOf" srcId="{952EC26C-7124-4778-B7E6-E6CF39C10160}" destId="{6AAF3EBA-2DFC-4AB2-8654-34B87457FB98}" srcOrd="1" destOrd="0" presId="urn:microsoft.com/office/officeart/2018/2/layout/IconLabelList"/>
    <dgm:cxn modelId="{EB1EFDCB-59E1-49D3-8813-5C3C09203379}" type="presParOf" srcId="{952EC26C-7124-4778-B7E6-E6CF39C10160}" destId="{49F33EFC-3907-4267-AFF2-1BA9EBE7F5D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4E29C-5AA4-438D-B4B0-852B703E97DB}">
      <dsp:nvSpPr>
        <dsp:cNvPr id="0" name=""/>
        <dsp:cNvSpPr/>
      </dsp:nvSpPr>
      <dsp:spPr>
        <a:xfrm>
          <a:off x="4929" y="13465"/>
          <a:ext cx="1889521" cy="75580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QA Handovers:	</a:t>
          </a:r>
          <a:endParaRPr lang="en-US" sz="1600" kern="1200" dirty="0">
            <a:latin typeface="Roboto" panose="02000000000000000000" pitchFamily="2" charset="0"/>
            <a:ea typeface="Roboto" panose="02000000000000000000" pitchFamily="2" charset="0"/>
            <a:cs typeface="Roboto" panose="02000000000000000000" pitchFamily="2" charset="0"/>
          </a:endParaRPr>
        </a:p>
      </dsp:txBody>
      <dsp:txXfrm>
        <a:off x="4929" y="13465"/>
        <a:ext cx="1889521" cy="755808"/>
      </dsp:txXfrm>
    </dsp:sp>
    <dsp:sp modelId="{639E043F-8BE8-4CFC-A37A-0D8B77EEB41F}">
      <dsp:nvSpPr>
        <dsp:cNvPr id="0" name=""/>
        <dsp:cNvSpPr/>
      </dsp:nvSpPr>
      <dsp:spPr>
        <a:xfrm>
          <a:off x="4929" y="769274"/>
          <a:ext cx="1889521" cy="2064240"/>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IN" sz="1400" kern="1200" dirty="0">
              <a:latin typeface="Roboto" panose="02000000000000000000" pitchFamily="2" charset="0"/>
              <a:ea typeface="Roboto" panose="02000000000000000000" pitchFamily="2" charset="0"/>
              <a:cs typeface="Roboto" panose="02000000000000000000" pitchFamily="2" charset="0"/>
            </a:rPr>
            <a:t>Clearer summaries of bug history and test logs → fewer delays and rework</a:t>
          </a:r>
          <a:endParaRPr lang="en-US" sz="1400" kern="1200" dirty="0">
            <a:latin typeface="Roboto" panose="02000000000000000000" pitchFamily="2" charset="0"/>
            <a:ea typeface="Roboto" panose="02000000000000000000" pitchFamily="2" charset="0"/>
            <a:cs typeface="Roboto" panose="02000000000000000000" pitchFamily="2" charset="0"/>
          </a:endParaRPr>
        </a:p>
      </dsp:txBody>
      <dsp:txXfrm>
        <a:off x="4929" y="769274"/>
        <a:ext cx="1889521" cy="2064240"/>
      </dsp:txXfrm>
    </dsp:sp>
    <dsp:sp modelId="{B4B18166-1FAF-4668-9F56-C8461E930490}">
      <dsp:nvSpPr>
        <dsp:cNvPr id="0" name=""/>
        <dsp:cNvSpPr/>
      </dsp:nvSpPr>
      <dsp:spPr>
        <a:xfrm>
          <a:off x="2158984" y="13465"/>
          <a:ext cx="1889521" cy="75580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TechOps Incident Reports:</a:t>
          </a:r>
          <a:r>
            <a:rPr lang="en-IN" sz="1600" kern="1200" dirty="0">
              <a:latin typeface="Roboto" panose="02000000000000000000" pitchFamily="2" charset="0"/>
              <a:ea typeface="Roboto" panose="02000000000000000000" pitchFamily="2" charset="0"/>
              <a:cs typeface="Roboto" panose="02000000000000000000" pitchFamily="2" charset="0"/>
            </a:rPr>
            <a:t>	</a:t>
          </a:r>
          <a:endParaRPr lang="en-US" sz="1600" kern="1200" dirty="0">
            <a:latin typeface="Roboto" panose="02000000000000000000" pitchFamily="2" charset="0"/>
            <a:ea typeface="Roboto" panose="02000000000000000000" pitchFamily="2" charset="0"/>
            <a:cs typeface="Roboto" panose="02000000000000000000" pitchFamily="2" charset="0"/>
          </a:endParaRPr>
        </a:p>
      </dsp:txBody>
      <dsp:txXfrm>
        <a:off x="2158984" y="13465"/>
        <a:ext cx="1889521" cy="755808"/>
      </dsp:txXfrm>
    </dsp:sp>
    <dsp:sp modelId="{287FC941-B812-461B-B906-707BA4FA6E0E}">
      <dsp:nvSpPr>
        <dsp:cNvPr id="0" name=""/>
        <dsp:cNvSpPr/>
      </dsp:nvSpPr>
      <dsp:spPr>
        <a:xfrm>
          <a:off x="2158984" y="769274"/>
          <a:ext cx="1889521" cy="2064240"/>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71450" lvl="1" indent="-171450" algn="l" defTabSz="711200">
            <a:lnSpc>
              <a:spcPct val="90000"/>
            </a:lnSpc>
            <a:spcBef>
              <a:spcPct val="0"/>
            </a:spcBef>
            <a:spcAft>
              <a:spcPct val="15000"/>
            </a:spcAft>
            <a:buChar char="•"/>
          </a:pPr>
          <a:r>
            <a:rPr lang="en-IN"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Faster triage and escalation → reduced MTTR</a:t>
          </a:r>
          <a:endParaRPr lang="en-US"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sp:txBody>
      <dsp:txXfrm>
        <a:off x="2158984" y="769274"/>
        <a:ext cx="1889521" cy="2064240"/>
      </dsp:txXfrm>
    </dsp:sp>
    <dsp:sp modelId="{069DA30F-C5C2-483F-B3FD-00EAE55213CB}">
      <dsp:nvSpPr>
        <dsp:cNvPr id="0" name=""/>
        <dsp:cNvSpPr/>
      </dsp:nvSpPr>
      <dsp:spPr>
        <a:xfrm>
          <a:off x="4313039" y="13465"/>
          <a:ext cx="1889521" cy="75580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Compliance and Audit Logs:</a:t>
          </a:r>
          <a:endParaRPr lang="en-US" sz="1600" kern="1200" dirty="0">
            <a:latin typeface="Roboto" panose="02000000000000000000" pitchFamily="2" charset="0"/>
            <a:ea typeface="Roboto" panose="02000000000000000000" pitchFamily="2" charset="0"/>
            <a:cs typeface="Roboto" panose="02000000000000000000" pitchFamily="2" charset="0"/>
          </a:endParaRPr>
        </a:p>
      </dsp:txBody>
      <dsp:txXfrm>
        <a:off x="4313039" y="13465"/>
        <a:ext cx="1889521" cy="755808"/>
      </dsp:txXfrm>
    </dsp:sp>
    <dsp:sp modelId="{99569855-5A65-4B8C-ACBB-01DB130BAFA9}">
      <dsp:nvSpPr>
        <dsp:cNvPr id="0" name=""/>
        <dsp:cNvSpPr/>
      </dsp:nvSpPr>
      <dsp:spPr>
        <a:xfrm>
          <a:off x="4313039" y="769274"/>
          <a:ext cx="1889521" cy="2064240"/>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IN"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Easier inspection of dense reports → improved adherence and readiness</a:t>
          </a:r>
          <a:endParaRPr lang="en-US"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sp:txBody>
      <dsp:txXfrm>
        <a:off x="4313039" y="769274"/>
        <a:ext cx="1889521" cy="2064240"/>
      </dsp:txXfrm>
    </dsp:sp>
    <dsp:sp modelId="{AAE8B4C8-0E20-4A50-B370-8D6C98A95495}">
      <dsp:nvSpPr>
        <dsp:cNvPr id="0" name=""/>
        <dsp:cNvSpPr/>
      </dsp:nvSpPr>
      <dsp:spPr>
        <a:xfrm>
          <a:off x="6467094" y="13465"/>
          <a:ext cx="1889521" cy="75580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Engineering Design Documents: </a:t>
          </a:r>
          <a:endParaRPr lang="en-US" sz="1600" kern="1200" dirty="0">
            <a:latin typeface="Roboto" panose="02000000000000000000" pitchFamily="2" charset="0"/>
            <a:ea typeface="Roboto" panose="02000000000000000000" pitchFamily="2" charset="0"/>
            <a:cs typeface="Roboto" panose="02000000000000000000" pitchFamily="2" charset="0"/>
          </a:endParaRPr>
        </a:p>
      </dsp:txBody>
      <dsp:txXfrm>
        <a:off x="6467094" y="13465"/>
        <a:ext cx="1889521" cy="755808"/>
      </dsp:txXfrm>
    </dsp:sp>
    <dsp:sp modelId="{EF200353-0AFD-4360-8295-755ECE40E334}">
      <dsp:nvSpPr>
        <dsp:cNvPr id="0" name=""/>
        <dsp:cNvSpPr/>
      </dsp:nvSpPr>
      <dsp:spPr>
        <a:xfrm>
          <a:off x="6467094" y="769274"/>
          <a:ext cx="1889521" cy="2064240"/>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IN"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Quicker peer reviews and team alignment → better delivery speed</a:t>
          </a:r>
          <a:endParaRPr lang="en-US"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sp:txBody>
      <dsp:txXfrm>
        <a:off x="6467094" y="769274"/>
        <a:ext cx="1889521" cy="2064240"/>
      </dsp:txXfrm>
    </dsp:sp>
    <dsp:sp modelId="{4B52529C-409F-4443-A1AD-4DA8FCDF9FC0}">
      <dsp:nvSpPr>
        <dsp:cNvPr id="0" name=""/>
        <dsp:cNvSpPr/>
      </dsp:nvSpPr>
      <dsp:spPr>
        <a:xfrm>
          <a:off x="8621148" y="13465"/>
          <a:ext cx="1889521" cy="75580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Cross-Functional Project Updates: </a:t>
          </a:r>
          <a:endParaRPr lang="en-US" sz="1600" kern="1200" dirty="0">
            <a:latin typeface="Roboto" panose="02000000000000000000" pitchFamily="2" charset="0"/>
            <a:ea typeface="Roboto" panose="02000000000000000000" pitchFamily="2" charset="0"/>
            <a:cs typeface="Roboto" panose="02000000000000000000" pitchFamily="2" charset="0"/>
          </a:endParaRPr>
        </a:p>
      </dsp:txBody>
      <dsp:txXfrm>
        <a:off x="8621148" y="13465"/>
        <a:ext cx="1889521" cy="755808"/>
      </dsp:txXfrm>
    </dsp:sp>
    <dsp:sp modelId="{1F1F4D76-09A5-4487-8533-EA2D7CDAF74C}">
      <dsp:nvSpPr>
        <dsp:cNvPr id="0" name=""/>
        <dsp:cNvSpPr/>
      </dsp:nvSpPr>
      <dsp:spPr>
        <a:xfrm>
          <a:off x="8621148" y="769274"/>
          <a:ext cx="1889521" cy="2064240"/>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IN"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Stakeholder-friendly summaries → increased transparency and engagement</a:t>
          </a:r>
          <a:endParaRPr lang="en-US" sz="14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sp:txBody>
      <dsp:txXfrm>
        <a:off x="8621148" y="769274"/>
        <a:ext cx="1889521" cy="2064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B7671-7561-4EAF-8DFB-DBFB1A794CAE}">
      <dsp:nvSpPr>
        <dsp:cNvPr id="0" name=""/>
        <dsp:cNvSpPr/>
      </dsp:nvSpPr>
      <dsp:spPr>
        <a:xfrm>
          <a:off x="1068168" y="485248"/>
          <a:ext cx="809208" cy="8092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DE72C-6A20-4985-B1DE-D3F19FF43EC6}">
      <dsp:nvSpPr>
        <dsp:cNvPr id="0" name=""/>
        <dsp:cNvSpPr/>
      </dsp:nvSpPr>
      <dsp:spPr>
        <a:xfrm>
          <a:off x="283903" y="1757769"/>
          <a:ext cx="5584764" cy="2567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IN" sz="2000" b="1" kern="1200" dirty="0">
              <a:latin typeface="Raleway" pitchFamily="2" charset="0"/>
            </a:rPr>
            <a:t>Fidelity to original:</a:t>
          </a:r>
        </a:p>
        <a:p>
          <a:pPr marL="0" lvl="0" indent="0" algn="l" defTabSz="889000">
            <a:lnSpc>
              <a:spcPct val="10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 ROUGE-1 </a:t>
          </a:r>
          <a:r>
            <a:rPr lang="en-IN" sz="1600" b="1" i="1" kern="1200" dirty="0">
              <a:latin typeface="Roboto" panose="02000000000000000000" pitchFamily="2" charset="0"/>
              <a:ea typeface="Roboto" panose="02000000000000000000" pitchFamily="2" charset="0"/>
              <a:cs typeface="Roboto" panose="02000000000000000000" pitchFamily="2" charset="0"/>
            </a:rPr>
            <a:t>: General relevance</a:t>
          </a:r>
        </a:p>
        <a:p>
          <a:pPr marL="0" lvl="0" indent="0" algn="l" defTabSz="889000">
            <a:lnSpc>
              <a:spcPct val="10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 ROUGE-2 : </a:t>
          </a:r>
          <a:r>
            <a:rPr lang="en-IN" sz="1600" b="1" i="1" kern="1200" dirty="0">
              <a:latin typeface="Roboto" panose="02000000000000000000" pitchFamily="2" charset="0"/>
              <a:ea typeface="Roboto" panose="02000000000000000000" pitchFamily="2" charset="0"/>
              <a:cs typeface="Roboto" panose="02000000000000000000" pitchFamily="2" charset="0"/>
            </a:rPr>
            <a:t>Fair level of contextual accuracy</a:t>
          </a:r>
        </a:p>
        <a:p>
          <a:pPr marL="0" lvl="0" indent="0" algn="l" defTabSz="889000">
            <a:lnSpc>
              <a:spcPct val="10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 ROUGE-L:  </a:t>
          </a:r>
          <a:r>
            <a:rPr lang="en-IN" sz="1600" b="1" i="1" kern="1200" dirty="0">
              <a:latin typeface="Roboto" panose="02000000000000000000" pitchFamily="2" charset="0"/>
              <a:ea typeface="Roboto" panose="02000000000000000000" pitchFamily="2" charset="0"/>
              <a:cs typeface="Roboto" panose="02000000000000000000" pitchFamily="2" charset="0"/>
            </a:rPr>
            <a:t>Maintains logical flow &amp; sequencing</a:t>
          </a:r>
        </a:p>
        <a:p>
          <a:pPr marL="0" lvl="0" indent="0" algn="l" defTabSz="889000">
            <a:lnSpc>
              <a:spcPct val="10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 BLEU: </a:t>
          </a:r>
          <a:r>
            <a:rPr lang="en-IN" sz="1600" b="1" i="1" kern="1200" dirty="0">
              <a:latin typeface="Roboto" panose="02000000000000000000" pitchFamily="2" charset="0"/>
              <a:ea typeface="Roboto" panose="02000000000000000000" pitchFamily="2" charset="0"/>
              <a:cs typeface="Roboto" panose="02000000000000000000" pitchFamily="2" charset="0"/>
            </a:rPr>
            <a:t>Reasonably fluent and understandable</a:t>
          </a:r>
        </a:p>
        <a:p>
          <a:pPr marL="0" lvl="0" indent="0" algn="l" defTabSz="889000">
            <a:lnSpc>
              <a:spcPct val="100000"/>
            </a:lnSpc>
            <a:spcBef>
              <a:spcPct val="0"/>
            </a:spcBef>
            <a:spcAft>
              <a:spcPct val="35000"/>
            </a:spcAft>
            <a:buNone/>
          </a:pPr>
          <a:r>
            <a:rPr lang="en-IN" sz="1600" b="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 F1-Score: </a:t>
          </a:r>
          <a:r>
            <a:rPr lang="en-IN" sz="1600" b="1" i="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Solid in </a:t>
          </a:r>
          <a:r>
            <a:rPr lang="en-US" sz="1600" b="1" i="1" kern="1200" dirty="0">
              <a:latin typeface="Roboto" panose="02000000000000000000" pitchFamily="2" charset="0"/>
              <a:ea typeface="Roboto" panose="02000000000000000000" pitchFamily="2" charset="0"/>
              <a:cs typeface="Roboto" panose="02000000000000000000" pitchFamily="2" charset="0"/>
            </a:rPr>
            <a:t>capturing key points while avoiding extra, irrelevant content</a:t>
          </a:r>
          <a:endParaRPr lang="en-IN" sz="1600" b="1" i="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a:p>
          <a:pPr marL="0" lvl="0" indent="0" algn="ctr" defTabSz="889000">
            <a:lnSpc>
              <a:spcPct val="100000"/>
            </a:lnSpc>
            <a:spcBef>
              <a:spcPct val="0"/>
            </a:spcBef>
            <a:spcAft>
              <a:spcPct val="35000"/>
            </a:spcAft>
            <a:buNone/>
          </a:pPr>
          <a:r>
            <a:rPr lang="en-IN" sz="1800" b="0" kern="1200" dirty="0">
              <a:latin typeface="Raleway" pitchFamily="2" charset="0"/>
            </a:rPr>
            <a:t>-</a:t>
          </a:r>
          <a:endParaRPr lang="en-US" sz="1800" b="0" kern="1200" dirty="0">
            <a:latin typeface="Raleway" pitchFamily="2" charset="0"/>
          </a:endParaRPr>
        </a:p>
      </dsp:txBody>
      <dsp:txXfrm>
        <a:off x="283903" y="1757769"/>
        <a:ext cx="5584764" cy="2567029"/>
      </dsp:txXfrm>
    </dsp:sp>
    <dsp:sp modelId="{DEE5A861-A455-4BAA-A295-568F1A37E292}">
      <dsp:nvSpPr>
        <dsp:cNvPr id="0" name=""/>
        <dsp:cNvSpPr/>
      </dsp:nvSpPr>
      <dsp:spPr>
        <a:xfrm>
          <a:off x="5723722" y="366278"/>
          <a:ext cx="809208" cy="8092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F02FC4-4F8D-4311-A549-7E963B4941D4}">
      <dsp:nvSpPr>
        <dsp:cNvPr id="0" name=""/>
        <dsp:cNvSpPr/>
      </dsp:nvSpPr>
      <dsp:spPr>
        <a:xfrm>
          <a:off x="5461204" y="1801537"/>
          <a:ext cx="1798242" cy="2567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IN" sz="2000" b="1" kern="1200" dirty="0">
              <a:latin typeface="Raleway" pitchFamily="2" charset="0"/>
            </a:rPr>
            <a:t>Readability: </a:t>
          </a:r>
        </a:p>
        <a:p>
          <a:pPr marL="0" lvl="0" indent="0" algn="ctr" defTabSz="889000">
            <a:lnSpc>
              <a:spcPct val="100000"/>
            </a:lnSpc>
            <a:spcBef>
              <a:spcPct val="0"/>
            </a:spcBef>
            <a:spcAft>
              <a:spcPct val="35000"/>
            </a:spcAft>
            <a:buNone/>
          </a:pPr>
          <a:r>
            <a:rPr lang="en-IN" sz="1600" b="1" kern="1200" dirty="0">
              <a:latin typeface="Roboto" panose="02000000000000000000" pitchFamily="2" charset="0"/>
              <a:ea typeface="Roboto" panose="02000000000000000000" pitchFamily="2" charset="0"/>
              <a:cs typeface="Roboto" panose="02000000000000000000" pitchFamily="2" charset="0"/>
            </a:rPr>
            <a:t>Average reading time reduction: 70%</a:t>
          </a:r>
          <a:endParaRPr lang="en-US" sz="1600" b="1" kern="1200" dirty="0">
            <a:latin typeface="Roboto" panose="02000000000000000000" pitchFamily="2" charset="0"/>
            <a:ea typeface="Roboto" panose="02000000000000000000" pitchFamily="2" charset="0"/>
            <a:cs typeface="Roboto" panose="02000000000000000000" pitchFamily="2" charset="0"/>
          </a:endParaRPr>
        </a:p>
      </dsp:txBody>
      <dsp:txXfrm>
        <a:off x="5461204" y="1801537"/>
        <a:ext cx="1798242" cy="2567029"/>
      </dsp:txXfrm>
    </dsp:sp>
    <dsp:sp modelId="{1D57A5CD-940C-452A-8D62-FC3BCCA38D92}">
      <dsp:nvSpPr>
        <dsp:cNvPr id="0" name=""/>
        <dsp:cNvSpPr/>
      </dsp:nvSpPr>
      <dsp:spPr>
        <a:xfrm>
          <a:off x="8790811" y="352724"/>
          <a:ext cx="809208" cy="8092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F33EFC-3907-4267-AFF2-1BA9EBE7F5D2}">
      <dsp:nvSpPr>
        <dsp:cNvPr id="0" name=""/>
        <dsp:cNvSpPr/>
      </dsp:nvSpPr>
      <dsp:spPr>
        <a:xfrm>
          <a:off x="8296294" y="1757769"/>
          <a:ext cx="1798242" cy="2567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IN" sz="2000" b="1" kern="1200" dirty="0">
              <a:latin typeface="Raleway" pitchFamily="2" charset="0"/>
            </a:rPr>
            <a:t>Feedback loop: </a:t>
          </a:r>
        </a:p>
        <a:p>
          <a:pPr marL="0" lvl="0" indent="0" algn="ctr" defTabSz="889000">
            <a:lnSpc>
              <a:spcPct val="100000"/>
            </a:lnSpc>
            <a:spcBef>
              <a:spcPct val="0"/>
            </a:spcBef>
            <a:spcAft>
              <a:spcPct val="35000"/>
            </a:spcAft>
            <a:buNone/>
          </a:pPr>
          <a:r>
            <a:rPr lang="en-IN" sz="1600" b="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Adoption rate</a:t>
          </a:r>
        </a:p>
        <a:p>
          <a:pPr marL="0" lvl="0" indent="0" algn="ctr" defTabSz="889000">
            <a:lnSpc>
              <a:spcPct val="100000"/>
            </a:lnSpc>
            <a:spcBef>
              <a:spcPct val="0"/>
            </a:spcBef>
            <a:spcAft>
              <a:spcPct val="35000"/>
            </a:spcAft>
            <a:buNone/>
          </a:pPr>
          <a:r>
            <a:rPr lang="en-IN" sz="1600" b="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User satisfaction</a:t>
          </a:r>
          <a:endParaRPr lang="en-US" sz="1600" b="1"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endParaRPr>
        </a:p>
      </dsp:txBody>
      <dsp:txXfrm>
        <a:off x="8296294" y="1757769"/>
        <a:ext cx="1798242" cy="256702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397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hour to you and thank you for viewing this video.</a:t>
            </a:r>
            <a:br>
              <a:rPr lang="en-US" dirty="0"/>
            </a:br>
            <a:r>
              <a:rPr lang="en-US" dirty="0"/>
              <a:t>We are excited to introduce a solution that can fundamentally improve how your teams consume and act on large volumes of enterprise content.</a:t>
            </a:r>
            <a:br>
              <a:rPr lang="en-US" dirty="0"/>
            </a:br>
            <a:r>
              <a:rPr lang="en-US" dirty="0"/>
              <a:t>We call it: </a:t>
            </a:r>
            <a:r>
              <a:rPr lang="en-US" i="1" dirty="0"/>
              <a:t>Unlocking Business Value through Text Summarization</a:t>
            </a:r>
            <a:r>
              <a:rPr lang="en-US" dirty="0"/>
              <a:t>. This is not just another NLP initiative—this is about enabling intelligent reading and faster decision-making across your organization.”</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suggest a three-phase approach:</a:t>
            </a:r>
          </a:p>
          <a:p>
            <a:r>
              <a:rPr lang="en-US" b="1" dirty="0"/>
              <a:t>Pilot Phase:</a:t>
            </a:r>
            <a:r>
              <a:rPr lang="en-US" dirty="0"/>
              <a:t> Focused rollout in QA and tech ops</a:t>
            </a:r>
          </a:p>
          <a:p>
            <a:r>
              <a:rPr lang="en-US" b="1" dirty="0"/>
              <a:t>Tuning Phase:</a:t>
            </a:r>
            <a:r>
              <a:rPr lang="en-US" dirty="0"/>
              <a:t> Learn from real-world usage, improve</a:t>
            </a:r>
          </a:p>
          <a:p>
            <a:r>
              <a:rPr lang="en-US" b="1" dirty="0"/>
              <a:t>Scale Phase:</a:t>
            </a:r>
            <a:r>
              <a:rPr lang="en-US" dirty="0"/>
              <a:t> Expand to onboarding, IT compliance, cross-functional teams</a:t>
            </a:r>
            <a:br>
              <a:rPr lang="en-US" dirty="0"/>
            </a:br>
            <a:r>
              <a:rPr lang="en-US" dirty="0"/>
              <a:t>We will enable dashboards, feedback capture, and training along the way to support adoption.</a:t>
            </a:r>
            <a:br>
              <a:rPr lang="en-US" dirty="0"/>
            </a:br>
            <a:r>
              <a:rPr lang="en-US" dirty="0"/>
              <a:t>Business users stay in control throughout.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F2751-0ED6-DEF9-7074-DC3D0EBB8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AF4873-FF5A-C48F-E91F-D66CC6E4A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E757F-5D70-62BC-8394-DA9A2786FED3}"/>
              </a:ext>
            </a:extLst>
          </p:cNvPr>
          <p:cNvSpPr>
            <a:spLocks noGrp="1"/>
          </p:cNvSpPr>
          <p:nvPr>
            <p:ph type="body" idx="1"/>
          </p:nvPr>
        </p:nvSpPr>
        <p:spPr/>
        <p:txBody>
          <a:bodyPr/>
          <a:lstStyle/>
          <a:p>
            <a:r>
              <a:rPr lang="en-US" dirty="0"/>
              <a:t>This solution is designed for seamless enterprise deployment. It runs securely on cloud platforms like AWS, Azure, or GCP as a lightweight, containerized microservice. It can be accessed via an API or a simple dashboard and integrates easily into existing workflows.</a:t>
            </a:r>
          </a:p>
          <a:p>
            <a:r>
              <a:rPr lang="en-US" dirty="0"/>
              <a:t>From a cost perspective, the infrastructure is extremely efficient—estimated at under </a:t>
            </a:r>
            <a:r>
              <a:rPr lang="en-US" b="1" dirty="0"/>
              <a:t>$100 per month</a:t>
            </a:r>
            <a:r>
              <a:rPr lang="en-US" dirty="0"/>
              <a:t> at initial scale. Maintenance is minimal, requiring only occasional fine-tuning based on user feedback.</a:t>
            </a:r>
          </a:p>
          <a:p>
            <a:r>
              <a:rPr lang="en-US" dirty="0"/>
              <a:t>Overall, it’s a low-overhead, secure, and scalable solution with a very small footprint—ideal for production use across departments.</a:t>
            </a:r>
          </a:p>
          <a:p>
            <a:endParaRPr lang="en-US" dirty="0"/>
          </a:p>
        </p:txBody>
      </p:sp>
      <p:sp>
        <p:nvSpPr>
          <p:cNvPr id="4" name="Slide Number Placeholder 3">
            <a:extLst>
              <a:ext uri="{FF2B5EF4-FFF2-40B4-BE49-F238E27FC236}">
                <a16:creationId xmlns:a16="http://schemas.microsoft.com/office/drawing/2014/main" id="{6383BDAD-71D7-917F-AA26-548E53C96F2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56509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This is a secure, smart, and simple-to-adopt summarization engine that helps your people focus on what matters.</a:t>
            </a:r>
            <a:br>
              <a:rPr lang="en-US" dirty="0"/>
            </a:br>
            <a:r>
              <a:rPr lang="en-US" dirty="0"/>
              <a:t>Let’s make how we read—and act—smarter.</a:t>
            </a:r>
            <a:br>
              <a:rPr lang="en-US" dirty="0"/>
            </a:br>
            <a:r>
              <a:rPr lang="en-US" dirty="0"/>
              <a:t>Thank you.</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how we divided responsibilities. I focused on defining the project approach, conducting exploratory data analysis, and preparing the business presentation. Ayush led the technical work—data preparation, modeling, and deployment.</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every department—engineering, QA, operations, even leadership—people deal with lengthy documents, compliance notes, emails, and reports.</a:t>
            </a:r>
            <a:br>
              <a:rPr lang="en-US" dirty="0"/>
            </a:br>
            <a:r>
              <a:rPr lang="en-US" dirty="0"/>
              <a:t>This text burden isn't just time-consuming—it's a cognitive tax.</a:t>
            </a:r>
            <a:br>
              <a:rPr lang="en-US" dirty="0"/>
            </a:br>
            <a:r>
              <a:rPr lang="en-US" dirty="0"/>
              <a:t>Important content gets missed, action gets delayed, and people burn out on information overload.</a:t>
            </a:r>
            <a:br>
              <a:rPr lang="en-US" dirty="0"/>
            </a:br>
            <a:r>
              <a:rPr lang="en-US" dirty="0"/>
              <a:t>We’ve all experienced it—scrolling through paragraphs to extract one key message.</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mission is to reduce that burden using modern Machine Learning.</a:t>
            </a:r>
            <a:br>
              <a:rPr lang="en-US" dirty="0"/>
            </a:br>
            <a:r>
              <a:rPr lang="en-US" dirty="0"/>
              <a:t>We’ve developed a solution that distills dense text into short, actionable summaries.</a:t>
            </a:r>
            <a:br>
              <a:rPr lang="en-US" dirty="0"/>
            </a:br>
            <a:r>
              <a:rPr lang="en-US" dirty="0"/>
              <a:t>We’re not talking about generic bots—but intelligent, domain-aware summaries that retain core meaning and tone.</a:t>
            </a:r>
            <a:br>
              <a:rPr lang="en-US" dirty="0"/>
            </a:br>
            <a:r>
              <a:rPr lang="en-US" dirty="0"/>
              <a:t>The best part—it can be embedded within your current tools and workflows, requiring no behavioral change</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F842-A629-215C-79E8-F87CEE0FE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9E642A-4C42-772A-5412-F3253E2BD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E88DC3-C9F0-D50D-DA69-3434555D954A}"/>
              </a:ext>
            </a:extLst>
          </p:cNvPr>
          <p:cNvSpPr>
            <a:spLocks noGrp="1"/>
          </p:cNvSpPr>
          <p:nvPr>
            <p:ph type="body" idx="1"/>
          </p:nvPr>
        </p:nvSpPr>
        <p:spPr/>
        <p:txBody>
          <a:bodyPr/>
          <a:lstStyle/>
          <a:p>
            <a:r>
              <a:rPr lang="en-US" dirty="0"/>
              <a:t>This matters because it brings tangible value:</a:t>
            </a:r>
          </a:p>
          <a:p>
            <a:r>
              <a:rPr lang="en-US" dirty="0"/>
              <a:t>Reading time per document drops by over 70%</a:t>
            </a:r>
          </a:p>
          <a:p>
            <a:r>
              <a:rPr lang="en-US" dirty="0"/>
              <a:t>Escalations reduce because misunderstandings are avoided</a:t>
            </a:r>
          </a:p>
          <a:p>
            <a:r>
              <a:rPr lang="en-US" dirty="0"/>
              <a:t>Incident handling becomes faster and more consistent</a:t>
            </a:r>
          </a:p>
          <a:p>
            <a:r>
              <a:rPr lang="en-US" dirty="0"/>
              <a:t>Communication quality improves across levels</a:t>
            </a:r>
            <a:br>
              <a:rPr lang="en-US" dirty="0"/>
            </a:br>
            <a:r>
              <a:rPr lang="en-US" dirty="0"/>
              <a:t>Let’s talk use cases:</a:t>
            </a:r>
          </a:p>
          <a:p>
            <a:r>
              <a:rPr lang="en-US" dirty="0"/>
              <a:t>For QA: summarizing test reports for defect triage</a:t>
            </a:r>
          </a:p>
          <a:p>
            <a:r>
              <a:rPr lang="en-US" dirty="0"/>
              <a:t>For IT: compressing change logs and incident histories</a:t>
            </a:r>
          </a:p>
          <a:p>
            <a:r>
              <a:rPr lang="en-US" dirty="0"/>
              <a:t>For Leadership: executive summaries from long operations reviews</a:t>
            </a:r>
            <a:br>
              <a:rPr lang="en-US" dirty="0"/>
            </a:br>
            <a:r>
              <a:rPr lang="en-US" dirty="0"/>
              <a:t>Each function benefits by regaining time and clarity</a:t>
            </a:r>
          </a:p>
          <a:p>
            <a:endParaRPr lang="en-US" dirty="0"/>
          </a:p>
        </p:txBody>
      </p:sp>
      <p:sp>
        <p:nvSpPr>
          <p:cNvPr id="4" name="Slide Number Placeholder 3">
            <a:extLst>
              <a:ext uri="{FF2B5EF4-FFF2-40B4-BE49-F238E27FC236}">
                <a16:creationId xmlns:a16="http://schemas.microsoft.com/office/drawing/2014/main" id="{FF4D7653-2358-903E-8169-D7747D50E592}"/>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43752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arrive at this solution overnight.</a:t>
            </a:r>
            <a:br>
              <a:rPr lang="en-US" dirty="0"/>
            </a:br>
            <a:r>
              <a:rPr lang="en-US" dirty="0"/>
              <a:t>We evaluated three options:</a:t>
            </a:r>
          </a:p>
          <a:p>
            <a:r>
              <a:rPr lang="en-US" dirty="0" err="1"/>
              <a:t>ApproachFactors</a:t>
            </a:r>
            <a:r>
              <a:rPr lang="en-US" dirty="0"/>
              <a:t> </a:t>
            </a:r>
            <a:r>
              <a:rPr lang="en-US" dirty="0" err="1"/>
              <a:t>ConsideredOutcomeRule</a:t>
            </a:r>
            <a:r>
              <a:rPr lang="en-US" dirty="0"/>
              <a:t>-Based </a:t>
            </a:r>
            <a:r>
              <a:rPr lang="en-US" dirty="0" err="1"/>
              <a:t>TemplatesLow</a:t>
            </a:r>
            <a:r>
              <a:rPr lang="en-US" dirty="0"/>
              <a:t> cost, easy to set </a:t>
            </a:r>
            <a:r>
              <a:rPr lang="en-US" dirty="0" err="1"/>
              <a:t>upNot</a:t>
            </a:r>
            <a:r>
              <a:rPr lang="en-US" dirty="0"/>
              <a:t> scalable or </a:t>
            </a:r>
            <a:r>
              <a:rPr lang="en-US" dirty="0" err="1"/>
              <a:t>intelligentOff</a:t>
            </a:r>
            <a:r>
              <a:rPr lang="en-US" dirty="0"/>
              <a:t>-the-Shelf </a:t>
            </a:r>
            <a:r>
              <a:rPr lang="en-US" dirty="0" err="1"/>
              <a:t>APIsQuick</a:t>
            </a:r>
            <a:r>
              <a:rPr lang="en-US" dirty="0"/>
              <a:t> to </a:t>
            </a:r>
            <a:r>
              <a:rPr lang="en-US" dirty="0" err="1"/>
              <a:t>deployPrivacy</a:t>
            </a:r>
            <a:r>
              <a:rPr lang="en-US" dirty="0"/>
              <a:t> and domain </a:t>
            </a:r>
            <a:r>
              <a:rPr lang="en-US" dirty="0" err="1"/>
              <a:t>mismatchCustom</a:t>
            </a:r>
            <a:r>
              <a:rPr lang="en-US" dirty="0"/>
              <a:t> ML </a:t>
            </a:r>
            <a:r>
              <a:rPr lang="en-US" dirty="0" err="1"/>
              <a:t>ModelTunable</a:t>
            </a:r>
            <a:r>
              <a:rPr lang="en-US" dirty="0"/>
              <a:t>, private, </a:t>
            </a:r>
            <a:r>
              <a:rPr lang="en-US" dirty="0" err="1"/>
              <a:t>accurate</a:t>
            </a:r>
            <a:r>
              <a:rPr lang="en-US" b="1" dirty="0" err="1"/>
              <a:t>Selected</a:t>
            </a:r>
            <a:r>
              <a:rPr lang="en-US" dirty="0" err="1"/>
              <a:t>We</a:t>
            </a:r>
            <a:r>
              <a:rPr lang="en-US" dirty="0"/>
              <a:t> selected a custom ML model because it balances enterprise control, accuracy, and scalability. It ensures summaries are relevant, auditable, and secure.”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real before-and-after from the system.</a:t>
            </a:r>
            <a:br>
              <a:rPr lang="en-US" dirty="0"/>
            </a:br>
            <a:r>
              <a:rPr lang="en-US" dirty="0"/>
              <a:t>What used to take minutes to read and understand is now consumable in under 15 seconds—while still preserving the key message, actions, and facts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it works?</a:t>
            </a:r>
            <a:br>
              <a:rPr lang="en-US" dirty="0"/>
            </a:br>
            <a:r>
              <a:rPr lang="en-US" dirty="0"/>
              <a:t>We track both ML metrics and business KPIs:</a:t>
            </a:r>
          </a:p>
          <a:p>
            <a:r>
              <a:rPr lang="en-US" dirty="0"/>
              <a:t>Entity accuracy ensures facts are preserved</a:t>
            </a:r>
          </a:p>
          <a:p>
            <a:r>
              <a:rPr lang="en-US" dirty="0"/>
              <a:t>Reading time reduction validates time savings</a:t>
            </a:r>
          </a:p>
          <a:p>
            <a:r>
              <a:rPr lang="en-US" dirty="0"/>
              <a:t>ROUGE scores give us fidelity measures</a:t>
            </a:r>
          </a:p>
          <a:p>
            <a:r>
              <a:rPr lang="en-US" dirty="0"/>
              <a:t>And finally, user feedback confirms usability</a:t>
            </a:r>
            <a:br>
              <a:rPr lang="en-US" dirty="0"/>
            </a:br>
            <a:r>
              <a:rPr lang="en-US" dirty="0"/>
              <a:t>This dual-lens approach ensures the tool doesn’t just work—it works for </a:t>
            </a:r>
            <a:r>
              <a:rPr lang="en-US" i="1" dirty="0"/>
              <a:t>people</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any intelligent system, risks must be addressed:</a:t>
            </a:r>
          </a:p>
          <a:p>
            <a:r>
              <a:rPr lang="en-US" dirty="0"/>
              <a:t>Hallucinations: We detect and flag unverified entities</a:t>
            </a:r>
          </a:p>
          <a:p>
            <a:r>
              <a:rPr lang="en-US" dirty="0"/>
              <a:t>Privacy: The model runs on internal infrastructure, no data leaves</a:t>
            </a:r>
          </a:p>
          <a:p>
            <a:r>
              <a:rPr lang="en-US" dirty="0"/>
              <a:t>Trust: Users can validate or override summaries where needed</a:t>
            </a:r>
            <a:br>
              <a:rPr lang="en-US" dirty="0"/>
            </a:br>
            <a:r>
              <a:rPr lang="en-US" dirty="0"/>
              <a:t>The design is proactive—not reactive—when it comes to compliance, transparency, and human review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QuickStyle" Target="../diagrams/quickStyle1.xml"/><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diagramLayout" Target="../diagrams/layout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diagramData" Target="../diagrams/data1.xml"/><Relationship Id="rId5" Type="http://schemas.openxmlformats.org/officeDocument/2006/relationships/image" Target="../media/image9.png"/><Relationship Id="rId15" Type="http://schemas.microsoft.com/office/2007/relationships/diagramDrawing" Target="../diagrams/drawing1.xml"/><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73505"/>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Unlocking Business Value through Text Summarization with ML</a:t>
            </a:r>
            <a:endParaRPr lang="en-US" sz="4450" dirty="0"/>
          </a:p>
        </p:txBody>
      </p:sp>
      <p:sp>
        <p:nvSpPr>
          <p:cNvPr id="4" name="Text 1"/>
          <p:cNvSpPr/>
          <p:nvPr/>
        </p:nvSpPr>
        <p:spPr>
          <a:xfrm>
            <a:off x="793790" y="3840004"/>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Generating Intelligent Concise Summaries Enabling Fast, and Clear Comprehension</a:t>
            </a:r>
            <a:endParaRPr lang="en-US" sz="1750" dirty="0"/>
          </a:p>
        </p:txBody>
      </p:sp>
      <p:sp>
        <p:nvSpPr>
          <p:cNvPr id="5" name="Shape 2"/>
          <p:cNvSpPr/>
          <p:nvPr/>
        </p:nvSpPr>
        <p:spPr>
          <a:xfrm>
            <a:off x="793790" y="4837867"/>
            <a:ext cx="362903" cy="362903"/>
          </a:xfrm>
          <a:prstGeom prst="roundRect">
            <a:avLst>
              <a:gd name="adj" fmla="val 25194296"/>
            </a:avLst>
          </a:prstGeom>
          <a:solidFill>
            <a:srgbClr val="5678E4"/>
          </a:solidFill>
          <a:ln w="7620">
            <a:solidFill>
              <a:srgbClr val="FFFFFF"/>
            </a:solidFill>
            <a:prstDash val="solid"/>
          </a:ln>
        </p:spPr>
        <p:txBody>
          <a:bodyPr/>
          <a:lstStyle/>
          <a:p>
            <a:endParaRPr lang="en-IN"/>
          </a:p>
        </p:txBody>
      </p:sp>
      <p:sp>
        <p:nvSpPr>
          <p:cNvPr id="7" name="Text 4"/>
          <p:cNvSpPr/>
          <p:nvPr/>
        </p:nvSpPr>
        <p:spPr>
          <a:xfrm>
            <a:off x="1270040" y="4820960"/>
            <a:ext cx="2979658"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by Team 9 : Rajesh Sharma and Ayush Kumar</a:t>
            </a:r>
            <a:endParaRPr lang="en-US" sz="2200" dirty="0"/>
          </a:p>
        </p:txBody>
      </p:sp>
      <p:sp>
        <p:nvSpPr>
          <p:cNvPr id="8" name="Text 1">
            <a:extLst>
              <a:ext uri="{FF2B5EF4-FFF2-40B4-BE49-F238E27FC236}">
                <a16:creationId xmlns:a16="http://schemas.microsoft.com/office/drawing/2014/main" id="{E3FA25A5-12A5-6C00-D4EC-9D39727BD6C5}"/>
              </a:ext>
            </a:extLst>
          </p:cNvPr>
          <p:cNvSpPr/>
          <p:nvPr/>
        </p:nvSpPr>
        <p:spPr>
          <a:xfrm>
            <a:off x="717590" y="5453182"/>
            <a:ext cx="7556421" cy="725805"/>
          </a:xfrm>
          <a:prstGeom prst="rect">
            <a:avLst/>
          </a:prstGeom>
          <a:noFill/>
          <a:ln/>
        </p:spPr>
        <p:txBody>
          <a:bodyPr wrap="square" lIns="0" tIns="0" rIns="0" bIns="0" rtlCol="0" anchor="t"/>
          <a:lstStyle/>
          <a:p>
            <a:pPr marL="0" indent="0" algn="l">
              <a:lnSpc>
                <a:spcPts val="2850"/>
              </a:lnSpc>
              <a:buNone/>
            </a:pPr>
            <a:r>
              <a:rPr lang="en-US" sz="1750" b="1" i="1" dirty="0"/>
              <a:t>Declaration on Use of AI: </a:t>
            </a:r>
            <a:r>
              <a:rPr lang="en-US" sz="1750" i="1" dirty="0"/>
              <a:t>AI was used to generate the images used in this presentation. It was also used for refining the presentation text. We declare that  all ideas and execution for preparation of the presentation is originally done by Rajesh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448791" y="4858"/>
            <a:ext cx="6842879" cy="708779"/>
          </a:xfrm>
          <a:prstGeom prst="rect">
            <a:avLst/>
          </a:prstGeom>
          <a:noFill/>
          <a:ln/>
        </p:spPr>
        <p:txBody>
          <a:bodyPr wrap="none" lIns="0" tIns="0" rIns="0" bIns="0" rtlCol="0" anchor="t"/>
          <a:lstStyle/>
          <a:p>
            <a:pPr marL="0" indent="0" algn="l">
              <a:buNone/>
            </a:pPr>
            <a:r>
              <a:rPr lang="en-US" sz="4450" dirty="0">
                <a:solidFill>
                  <a:srgbClr val="1B1B27"/>
                </a:solidFill>
                <a:latin typeface="Raleway" pitchFamily="34" charset="0"/>
                <a:ea typeface="Raleway" pitchFamily="34" charset="-122"/>
                <a:cs typeface="Raleway" pitchFamily="34" charset="-120"/>
              </a:rPr>
              <a:t>Implementation Approach</a:t>
            </a:r>
          </a:p>
          <a:p>
            <a:pPr marL="0" indent="0" algn="l">
              <a:lnSpc>
                <a:spcPct val="150000"/>
              </a:lnSpc>
              <a:buNone/>
            </a:pPr>
            <a:endParaRPr lang="en-US" sz="2200" b="1" dirty="0"/>
          </a:p>
        </p:txBody>
      </p:sp>
      <p:grpSp>
        <p:nvGrpSpPr>
          <p:cNvPr id="26" name="Group 25">
            <a:extLst>
              <a:ext uri="{FF2B5EF4-FFF2-40B4-BE49-F238E27FC236}">
                <a16:creationId xmlns:a16="http://schemas.microsoft.com/office/drawing/2014/main" id="{3F78E0BF-4F7D-A883-DDBB-674240587247}"/>
              </a:ext>
            </a:extLst>
          </p:cNvPr>
          <p:cNvGrpSpPr/>
          <p:nvPr/>
        </p:nvGrpSpPr>
        <p:grpSpPr>
          <a:xfrm>
            <a:off x="555981" y="1282015"/>
            <a:ext cx="6735689" cy="4933255"/>
            <a:chOff x="1005825" y="1253900"/>
            <a:chExt cx="7569557" cy="3038685"/>
          </a:xfrm>
        </p:grpSpPr>
        <p:sp>
          <p:nvSpPr>
            <p:cNvPr id="4" name="Shape 1"/>
            <p:cNvSpPr/>
            <p:nvPr/>
          </p:nvSpPr>
          <p:spPr>
            <a:xfrm>
              <a:off x="1260974" y="1280405"/>
              <a:ext cx="34604" cy="2682431"/>
            </a:xfrm>
            <a:prstGeom prst="roundRect">
              <a:avLst>
                <a:gd name="adj" fmla="val 312558"/>
              </a:avLst>
            </a:prstGeom>
            <a:solidFill>
              <a:srgbClr val="C7C7D0"/>
            </a:solidFill>
            <a:ln/>
          </p:spPr>
          <p:txBody>
            <a:bodyPr/>
            <a:lstStyle/>
            <a:p>
              <a:endParaRPr lang="en-IN"/>
            </a:p>
          </p:txBody>
        </p:sp>
        <p:sp>
          <p:nvSpPr>
            <p:cNvPr id="5" name="Shape 2"/>
            <p:cNvSpPr/>
            <p:nvPr/>
          </p:nvSpPr>
          <p:spPr>
            <a:xfrm>
              <a:off x="1485647" y="1551685"/>
              <a:ext cx="482824" cy="45719"/>
            </a:xfrm>
            <a:prstGeom prst="roundRect">
              <a:avLst>
                <a:gd name="adj" fmla="val 312558"/>
              </a:avLst>
            </a:prstGeom>
            <a:solidFill>
              <a:srgbClr val="C7C7D0"/>
            </a:solidFill>
            <a:ln/>
          </p:spPr>
          <p:txBody>
            <a:bodyPr/>
            <a:lstStyle/>
            <a:p>
              <a:endParaRPr lang="en-IN"/>
            </a:p>
          </p:txBody>
        </p:sp>
        <p:sp>
          <p:nvSpPr>
            <p:cNvPr id="6" name="Shape 3"/>
            <p:cNvSpPr/>
            <p:nvPr/>
          </p:nvSpPr>
          <p:spPr>
            <a:xfrm>
              <a:off x="1005825" y="1253900"/>
              <a:ext cx="510302" cy="577030"/>
            </a:xfrm>
            <a:prstGeom prst="roundRect">
              <a:avLst>
                <a:gd name="adj" fmla="val 18669"/>
              </a:avLst>
            </a:prstGeom>
            <a:solidFill>
              <a:srgbClr val="E1E1EA"/>
            </a:solidFill>
            <a:ln w="7620">
              <a:solidFill>
                <a:srgbClr val="C7C7D0"/>
              </a:solidFill>
              <a:prstDash val="solid"/>
            </a:ln>
          </p:spPr>
          <p:txBody>
            <a:bodyPr/>
            <a:lstStyle/>
            <a:p>
              <a:endParaRPr lang="en-IN"/>
            </a:p>
          </p:txBody>
        </p:sp>
        <p:sp>
          <p:nvSpPr>
            <p:cNvPr id="7" name="Text 4"/>
            <p:cNvSpPr/>
            <p:nvPr/>
          </p:nvSpPr>
          <p:spPr>
            <a:xfrm>
              <a:off x="1090895" y="1407980"/>
              <a:ext cx="340162" cy="480903"/>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8" name="Text 5"/>
            <p:cNvSpPr/>
            <p:nvPr/>
          </p:nvSpPr>
          <p:spPr>
            <a:xfrm>
              <a:off x="2015272" y="1375413"/>
              <a:ext cx="2835235" cy="400663"/>
            </a:xfrm>
            <a:prstGeom prst="rect">
              <a:avLst/>
            </a:prstGeom>
            <a:noFill/>
            <a:ln/>
          </p:spPr>
          <p:txBody>
            <a:bodyPr wrap="none" lIns="0" tIns="0" rIns="0" bIns="0" rtlCol="0" anchor="t"/>
            <a:lstStyle/>
            <a:p>
              <a:pPr marL="0" indent="0" algn="l">
                <a:lnSpc>
                  <a:spcPts val="2750"/>
                </a:lnSpc>
                <a:buNone/>
              </a:pPr>
              <a:r>
                <a:rPr lang="en-US" sz="2000" dirty="0">
                  <a:solidFill>
                    <a:srgbClr val="3C3939"/>
                  </a:solidFill>
                  <a:latin typeface="Raleway" pitchFamily="34" charset="0"/>
                  <a:ea typeface="Raleway" pitchFamily="34" charset="-122"/>
                  <a:cs typeface="Raleway" pitchFamily="34" charset="-120"/>
                </a:rPr>
                <a:t>Initial Pilot</a:t>
              </a:r>
              <a:endParaRPr lang="en-US" sz="2000" dirty="0"/>
            </a:p>
          </p:txBody>
        </p:sp>
        <p:sp>
          <p:nvSpPr>
            <p:cNvPr id="9" name="Text 6"/>
            <p:cNvSpPr/>
            <p:nvPr/>
          </p:nvSpPr>
          <p:spPr>
            <a:xfrm>
              <a:off x="2198511" y="1737472"/>
              <a:ext cx="6376871" cy="820713"/>
            </a:xfrm>
            <a:prstGeom prst="rect">
              <a:avLst/>
            </a:prstGeom>
            <a:noFill/>
            <a:ln/>
          </p:spPr>
          <p:txBody>
            <a:bodyPr wrap="square" lIns="0" tIns="0" rIns="0" bIns="0" rtlCol="0" anchor="t"/>
            <a:lstStyle/>
            <a:p>
              <a:pPr marL="285750" lvl="0" indent="-285750">
                <a:buFont typeface="Arial" panose="020B0604020202020204" pitchFamily="34" charset="0"/>
                <a:buChar char="•"/>
              </a:pPr>
              <a:r>
                <a:rPr lang="en-IN" sz="1500" b="1" dirty="0">
                  <a:latin typeface="Roboto" panose="02000000000000000000" pitchFamily="2" charset="0"/>
                  <a:ea typeface="Roboto" panose="02000000000000000000" pitchFamily="2" charset="0"/>
                  <a:cs typeface="Roboto" panose="02000000000000000000" pitchFamily="2" charset="0"/>
                </a:rPr>
                <a:t>Use Case: </a:t>
              </a:r>
              <a:r>
                <a:rPr lang="en-IN" sz="1500" dirty="0">
                  <a:latin typeface="Roboto" panose="02000000000000000000" pitchFamily="2" charset="0"/>
                  <a:ea typeface="Roboto" panose="02000000000000000000" pitchFamily="2" charset="0"/>
                  <a:cs typeface="Roboto" panose="02000000000000000000" pitchFamily="2" charset="0"/>
                </a:rPr>
                <a:t>QA Handover Summarization</a:t>
              </a:r>
            </a:p>
            <a:p>
              <a:pPr marL="285750" lvl="0" indent="-285750">
                <a:buFont typeface="Arial" panose="020B0604020202020204" pitchFamily="34" charset="0"/>
                <a:buChar char="•"/>
              </a:pPr>
              <a:r>
                <a:rPr lang="en-IN" sz="1500" b="1" dirty="0">
                  <a:latin typeface="Roboto" panose="02000000000000000000" pitchFamily="2" charset="0"/>
                  <a:ea typeface="Roboto" panose="02000000000000000000" pitchFamily="2" charset="0"/>
                  <a:cs typeface="Roboto" panose="02000000000000000000" pitchFamily="2" charset="0"/>
                </a:rPr>
                <a:t>Pilot Result: </a:t>
              </a:r>
              <a:r>
                <a:rPr lang="en-IN" sz="1500" dirty="0">
                  <a:latin typeface="Roboto" panose="02000000000000000000" pitchFamily="2" charset="0"/>
                  <a:ea typeface="Roboto" panose="02000000000000000000" pitchFamily="2" charset="0"/>
                  <a:cs typeface="Roboto" panose="02000000000000000000" pitchFamily="2" charset="0"/>
                </a:rPr>
                <a:t>50% reduction in review time and improved cross-team clarity</a:t>
              </a:r>
            </a:p>
            <a:p>
              <a:pPr marL="285750" lvl="0" indent="-285750">
                <a:buFont typeface="Arial" panose="020B0604020202020204" pitchFamily="34" charset="0"/>
                <a:buChar char="•"/>
              </a:pPr>
              <a:r>
                <a:rPr lang="en-IN" sz="1500" b="1" dirty="0">
                  <a:latin typeface="Roboto" panose="02000000000000000000" pitchFamily="2" charset="0"/>
                  <a:ea typeface="Roboto" panose="02000000000000000000" pitchFamily="2" charset="0"/>
                  <a:cs typeface="Roboto" panose="02000000000000000000" pitchFamily="2" charset="0"/>
                </a:rPr>
                <a:t>Learning Phase: </a:t>
              </a:r>
              <a:r>
                <a:rPr lang="en-IN" sz="1500" dirty="0">
                  <a:latin typeface="Roboto" panose="02000000000000000000" pitchFamily="2" charset="0"/>
                  <a:ea typeface="Roboto" panose="02000000000000000000" pitchFamily="2" charset="0"/>
                  <a:cs typeface="Roboto" panose="02000000000000000000" pitchFamily="2" charset="0"/>
                </a:rPr>
                <a:t>Feedback loop from QA and Engineering teams to fine-tune model tone &amp; context sensitivity</a:t>
              </a:r>
            </a:p>
          </p:txBody>
        </p:sp>
        <p:sp>
          <p:nvSpPr>
            <p:cNvPr id="10" name="Shape 7"/>
            <p:cNvSpPr/>
            <p:nvPr/>
          </p:nvSpPr>
          <p:spPr>
            <a:xfrm>
              <a:off x="1485647" y="2944849"/>
              <a:ext cx="482824" cy="45719"/>
            </a:xfrm>
            <a:prstGeom prst="roundRect">
              <a:avLst>
                <a:gd name="adj" fmla="val 312558"/>
              </a:avLst>
            </a:prstGeom>
            <a:solidFill>
              <a:srgbClr val="C7C7D0"/>
            </a:solidFill>
            <a:ln/>
          </p:spPr>
          <p:txBody>
            <a:bodyPr/>
            <a:lstStyle/>
            <a:p>
              <a:endParaRPr lang="en-IN"/>
            </a:p>
          </p:txBody>
        </p:sp>
        <p:sp>
          <p:nvSpPr>
            <p:cNvPr id="11" name="Shape 8"/>
            <p:cNvSpPr/>
            <p:nvPr/>
          </p:nvSpPr>
          <p:spPr>
            <a:xfrm>
              <a:off x="1005825" y="2673569"/>
              <a:ext cx="510302" cy="577030"/>
            </a:xfrm>
            <a:prstGeom prst="roundRect">
              <a:avLst>
                <a:gd name="adj" fmla="val 18669"/>
              </a:avLst>
            </a:prstGeom>
            <a:solidFill>
              <a:srgbClr val="E1E1EA"/>
            </a:solidFill>
            <a:ln w="7620">
              <a:solidFill>
                <a:srgbClr val="C7C7D0"/>
              </a:solidFill>
              <a:prstDash val="solid"/>
            </a:ln>
          </p:spPr>
          <p:txBody>
            <a:bodyPr/>
            <a:lstStyle/>
            <a:p>
              <a:endParaRPr lang="en-IN"/>
            </a:p>
          </p:txBody>
        </p:sp>
        <p:sp>
          <p:nvSpPr>
            <p:cNvPr id="12" name="Text 9"/>
            <p:cNvSpPr/>
            <p:nvPr/>
          </p:nvSpPr>
          <p:spPr>
            <a:xfrm>
              <a:off x="1085657" y="2792765"/>
              <a:ext cx="340162" cy="480903"/>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3" name="Text 10"/>
            <p:cNvSpPr/>
            <p:nvPr/>
          </p:nvSpPr>
          <p:spPr>
            <a:xfrm>
              <a:off x="2028298" y="2761617"/>
              <a:ext cx="2835235" cy="400663"/>
            </a:xfrm>
            <a:prstGeom prst="rect">
              <a:avLst/>
            </a:prstGeom>
            <a:noFill/>
            <a:ln/>
          </p:spPr>
          <p:txBody>
            <a:bodyPr wrap="none" lIns="0" tIns="0" rIns="0" bIns="0" rtlCol="0" anchor="t"/>
            <a:lstStyle/>
            <a:p>
              <a:pPr marL="0" indent="0" algn="l">
                <a:lnSpc>
                  <a:spcPts val="2750"/>
                </a:lnSpc>
                <a:buNone/>
              </a:pPr>
              <a:r>
                <a:rPr lang="en-US" sz="2000" dirty="0">
                  <a:solidFill>
                    <a:srgbClr val="3C3939"/>
                  </a:solidFill>
                  <a:latin typeface="Raleway" pitchFamily="34" charset="0"/>
                  <a:ea typeface="Raleway" pitchFamily="34" charset="-122"/>
                  <a:cs typeface="Raleway" pitchFamily="34" charset="-120"/>
                </a:rPr>
                <a:t>Phased Expansion</a:t>
              </a:r>
              <a:endParaRPr lang="en-US" sz="2000" dirty="0"/>
            </a:p>
          </p:txBody>
        </p:sp>
        <p:sp>
          <p:nvSpPr>
            <p:cNvPr id="14" name="Text 11"/>
            <p:cNvSpPr/>
            <p:nvPr/>
          </p:nvSpPr>
          <p:spPr>
            <a:xfrm>
              <a:off x="1874071" y="3116768"/>
              <a:ext cx="5952871" cy="1175817"/>
            </a:xfrm>
            <a:prstGeom prst="rect">
              <a:avLst/>
            </a:prstGeom>
            <a:noFill/>
            <a:ln/>
          </p:spPr>
          <p:txBody>
            <a:bodyPr wrap="none" lIns="0" tIns="0" rIns="0" bIns="0" rtlCol="0" anchor="t"/>
            <a:lstStyle/>
            <a:p>
              <a:pPr marL="742950" lvl="1" indent="-285750">
                <a:buFont typeface="Arial" panose="020B0604020202020204" pitchFamily="34" charset="0"/>
                <a:buChar char="•"/>
              </a:pPr>
              <a:r>
                <a:rPr lang="en-IN" sz="1500" dirty="0">
                  <a:solidFill>
                    <a:srgbClr val="3C3939"/>
                  </a:solidFill>
                  <a:latin typeface="Roboto" pitchFamily="34" charset="0"/>
                  <a:ea typeface="Roboto" pitchFamily="34" charset="-122"/>
                  <a:cs typeface="Roboto" pitchFamily="34" charset="-120"/>
                </a:rPr>
                <a:t>TechOps summaries (incident/shift logs)</a:t>
              </a:r>
            </a:p>
            <a:p>
              <a:pPr marL="742950" lvl="1" indent="-285750">
                <a:buFont typeface="Arial" panose="020B0604020202020204" pitchFamily="34" charset="0"/>
                <a:buChar char="•"/>
              </a:pPr>
              <a:r>
                <a:rPr lang="en-IN" sz="1500" dirty="0">
                  <a:solidFill>
                    <a:srgbClr val="3C3939"/>
                  </a:solidFill>
                  <a:latin typeface="Roboto" pitchFamily="34" charset="0"/>
                  <a:ea typeface="Roboto" pitchFamily="34" charset="-122"/>
                  <a:cs typeface="Roboto" pitchFamily="34" charset="-120"/>
                </a:rPr>
                <a:t>Compliance narratives (audit notes, control documentation)</a:t>
              </a:r>
            </a:p>
            <a:p>
              <a:pPr marL="742950" lvl="1" indent="-285750">
                <a:buFont typeface="Arial" panose="020B0604020202020204" pitchFamily="34" charset="0"/>
                <a:buChar char="•"/>
              </a:pPr>
              <a:r>
                <a:rPr lang="en-IN" sz="1500" dirty="0">
                  <a:solidFill>
                    <a:srgbClr val="3C3939"/>
                  </a:solidFill>
                  <a:latin typeface="Roboto" pitchFamily="34" charset="0"/>
                  <a:ea typeface="Roboto" pitchFamily="34" charset="-122"/>
                  <a:cs typeface="Roboto" pitchFamily="34" charset="-120"/>
                </a:rPr>
                <a:t>Engineering design briefs</a:t>
              </a:r>
            </a:p>
            <a:p>
              <a:pPr marL="742950" lvl="1" indent="-285750">
                <a:buFont typeface="Arial" panose="020B0604020202020204" pitchFamily="34" charset="0"/>
                <a:buChar char="•"/>
              </a:pPr>
              <a:r>
                <a:rPr lang="en-IN" sz="1500" dirty="0">
                  <a:solidFill>
                    <a:srgbClr val="3C3939"/>
                  </a:solidFill>
                  <a:latin typeface="Roboto" pitchFamily="34" charset="0"/>
                  <a:ea typeface="Roboto" pitchFamily="34" charset="-122"/>
                  <a:cs typeface="Roboto" pitchFamily="34" charset="-120"/>
                </a:rPr>
                <a:t>Others…</a:t>
              </a:r>
            </a:p>
          </p:txBody>
        </p:sp>
      </p:grpSp>
      <p:grpSp>
        <p:nvGrpSpPr>
          <p:cNvPr id="40" name="Group 39">
            <a:extLst>
              <a:ext uri="{FF2B5EF4-FFF2-40B4-BE49-F238E27FC236}">
                <a16:creationId xmlns:a16="http://schemas.microsoft.com/office/drawing/2014/main" id="{5335F9D7-DEDD-8487-ABA2-DA24D8645514}"/>
              </a:ext>
            </a:extLst>
          </p:cNvPr>
          <p:cNvGrpSpPr/>
          <p:nvPr/>
        </p:nvGrpSpPr>
        <p:grpSpPr>
          <a:xfrm>
            <a:off x="8481108" y="1111379"/>
            <a:ext cx="5643599" cy="5937409"/>
            <a:chOff x="791647" y="1669137"/>
            <a:chExt cx="7560707" cy="5937409"/>
          </a:xfrm>
        </p:grpSpPr>
        <p:sp>
          <p:nvSpPr>
            <p:cNvPr id="41" name="Text 3">
              <a:extLst>
                <a:ext uri="{FF2B5EF4-FFF2-40B4-BE49-F238E27FC236}">
                  <a16:creationId xmlns:a16="http://schemas.microsoft.com/office/drawing/2014/main" id="{0DA19222-74C1-75D2-951F-A4A36CFD32FB}"/>
                </a:ext>
              </a:extLst>
            </p:cNvPr>
            <p:cNvSpPr/>
            <p:nvPr/>
          </p:nvSpPr>
          <p:spPr>
            <a:xfrm>
              <a:off x="1243846" y="2384227"/>
              <a:ext cx="7108508" cy="361950"/>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Customize model for company-specific documents</a:t>
              </a:r>
              <a:endParaRPr lang="en-US" sz="1750" dirty="0"/>
            </a:p>
          </p:txBody>
        </p:sp>
        <p:sp>
          <p:nvSpPr>
            <p:cNvPr id="42" name="Text 6">
              <a:extLst>
                <a:ext uri="{FF2B5EF4-FFF2-40B4-BE49-F238E27FC236}">
                  <a16:creationId xmlns:a16="http://schemas.microsoft.com/office/drawing/2014/main" id="{EBD61E06-D864-355E-5D00-E499FD4D5749}"/>
                </a:ext>
              </a:extLst>
            </p:cNvPr>
            <p:cNvSpPr/>
            <p:nvPr/>
          </p:nvSpPr>
          <p:spPr>
            <a:xfrm>
              <a:off x="1583055" y="3910965"/>
              <a:ext cx="6769298" cy="361950"/>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Demos and usability feedback sessions</a:t>
              </a:r>
              <a:endParaRPr lang="en-US" sz="1750" dirty="0"/>
            </a:p>
          </p:txBody>
        </p:sp>
        <p:sp>
          <p:nvSpPr>
            <p:cNvPr id="43" name="Text 9">
              <a:extLst>
                <a:ext uri="{FF2B5EF4-FFF2-40B4-BE49-F238E27FC236}">
                  <a16:creationId xmlns:a16="http://schemas.microsoft.com/office/drawing/2014/main" id="{6380B791-76CB-62A6-2D5B-4834E3F92847}"/>
                </a:ext>
              </a:extLst>
            </p:cNvPr>
            <p:cNvSpPr/>
            <p:nvPr/>
          </p:nvSpPr>
          <p:spPr>
            <a:xfrm>
              <a:off x="1922383" y="5437703"/>
              <a:ext cx="6429970" cy="361950"/>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API and dashboard preparation</a:t>
              </a:r>
              <a:endParaRPr lang="en-US" sz="1750" dirty="0"/>
            </a:p>
          </p:txBody>
        </p:sp>
        <p:grpSp>
          <p:nvGrpSpPr>
            <p:cNvPr id="44" name="Group 43">
              <a:extLst>
                <a:ext uri="{FF2B5EF4-FFF2-40B4-BE49-F238E27FC236}">
                  <a16:creationId xmlns:a16="http://schemas.microsoft.com/office/drawing/2014/main" id="{9554245F-8919-A112-280D-1CBEE6AD2488}"/>
                </a:ext>
              </a:extLst>
            </p:cNvPr>
            <p:cNvGrpSpPr/>
            <p:nvPr/>
          </p:nvGrpSpPr>
          <p:grpSpPr>
            <a:xfrm>
              <a:off x="791647" y="1669137"/>
              <a:ext cx="4297441" cy="5937409"/>
              <a:chOff x="791647" y="1669137"/>
              <a:chExt cx="4297441" cy="5937409"/>
            </a:xfrm>
          </p:grpSpPr>
          <p:sp>
            <p:nvSpPr>
              <p:cNvPr id="46" name="Shape 1">
                <a:extLst>
                  <a:ext uri="{FF2B5EF4-FFF2-40B4-BE49-F238E27FC236}">
                    <a16:creationId xmlns:a16="http://schemas.microsoft.com/office/drawing/2014/main" id="{519414F1-7634-3392-785C-13E0471FB73C}"/>
                  </a:ext>
                </a:extLst>
              </p:cNvPr>
              <p:cNvSpPr/>
              <p:nvPr/>
            </p:nvSpPr>
            <p:spPr>
              <a:xfrm>
                <a:off x="791647" y="1669137"/>
                <a:ext cx="226100" cy="1357193"/>
              </a:xfrm>
              <a:prstGeom prst="roundRect">
                <a:avLst>
                  <a:gd name="adj" fmla="val 42018"/>
                </a:avLst>
              </a:prstGeom>
              <a:solidFill>
                <a:srgbClr val="E1E1EA"/>
              </a:solidFill>
              <a:ln w="7620">
                <a:solidFill>
                  <a:srgbClr val="C7C7D0"/>
                </a:solidFill>
                <a:prstDash val="solid"/>
              </a:ln>
            </p:spPr>
            <p:txBody>
              <a:bodyPr/>
              <a:lstStyle/>
              <a:p>
                <a:endParaRPr lang="en-IN"/>
              </a:p>
            </p:txBody>
          </p:sp>
          <p:sp>
            <p:nvSpPr>
              <p:cNvPr id="47" name="Text 2">
                <a:extLst>
                  <a:ext uri="{FF2B5EF4-FFF2-40B4-BE49-F238E27FC236}">
                    <a16:creationId xmlns:a16="http://schemas.microsoft.com/office/drawing/2014/main" id="{9F5871DB-5C3E-D2DA-573B-7574BCC1C8AE}"/>
                  </a:ext>
                </a:extLst>
              </p:cNvPr>
              <p:cNvSpPr/>
              <p:nvPr/>
            </p:nvSpPr>
            <p:spPr>
              <a:xfrm>
                <a:off x="1243846" y="1895237"/>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Domain Fine-tuning</a:t>
                </a:r>
                <a:endParaRPr lang="en-US" sz="2200" dirty="0"/>
              </a:p>
            </p:txBody>
          </p:sp>
          <p:sp>
            <p:nvSpPr>
              <p:cNvPr id="48" name="Shape 4">
                <a:extLst>
                  <a:ext uri="{FF2B5EF4-FFF2-40B4-BE49-F238E27FC236}">
                    <a16:creationId xmlns:a16="http://schemas.microsoft.com/office/drawing/2014/main" id="{9E0DDB63-7E7F-7ECE-8DEA-4A80C3F3CF65}"/>
                  </a:ext>
                </a:extLst>
              </p:cNvPr>
              <p:cNvSpPr/>
              <p:nvPr/>
            </p:nvSpPr>
            <p:spPr>
              <a:xfrm>
                <a:off x="1130856" y="3195876"/>
                <a:ext cx="226100" cy="1357193"/>
              </a:xfrm>
              <a:prstGeom prst="roundRect">
                <a:avLst>
                  <a:gd name="adj" fmla="val 42018"/>
                </a:avLst>
              </a:prstGeom>
              <a:solidFill>
                <a:srgbClr val="E1E1EA"/>
              </a:solidFill>
              <a:ln w="7620">
                <a:solidFill>
                  <a:srgbClr val="C7C7D0"/>
                </a:solidFill>
                <a:prstDash val="solid"/>
              </a:ln>
            </p:spPr>
            <p:txBody>
              <a:bodyPr/>
              <a:lstStyle/>
              <a:p>
                <a:endParaRPr lang="en-IN"/>
              </a:p>
            </p:txBody>
          </p:sp>
          <p:sp>
            <p:nvSpPr>
              <p:cNvPr id="49" name="Text 5">
                <a:extLst>
                  <a:ext uri="{FF2B5EF4-FFF2-40B4-BE49-F238E27FC236}">
                    <a16:creationId xmlns:a16="http://schemas.microsoft.com/office/drawing/2014/main" id="{699A3BA8-612A-23AB-579C-F72ECAEBE9FC}"/>
                  </a:ext>
                </a:extLst>
              </p:cNvPr>
              <p:cNvSpPr/>
              <p:nvPr/>
            </p:nvSpPr>
            <p:spPr>
              <a:xfrm>
                <a:off x="1583055" y="3421975"/>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Stakeholder Testing</a:t>
                </a:r>
                <a:endParaRPr lang="en-US" sz="2200" dirty="0"/>
              </a:p>
            </p:txBody>
          </p:sp>
          <p:sp>
            <p:nvSpPr>
              <p:cNvPr id="50" name="Shape 7">
                <a:extLst>
                  <a:ext uri="{FF2B5EF4-FFF2-40B4-BE49-F238E27FC236}">
                    <a16:creationId xmlns:a16="http://schemas.microsoft.com/office/drawing/2014/main" id="{D0BF651A-BDD5-D968-BF21-84EB46B8CBFB}"/>
                  </a:ext>
                </a:extLst>
              </p:cNvPr>
              <p:cNvSpPr/>
              <p:nvPr/>
            </p:nvSpPr>
            <p:spPr>
              <a:xfrm>
                <a:off x="1470184" y="4722614"/>
                <a:ext cx="226100" cy="1357193"/>
              </a:xfrm>
              <a:prstGeom prst="roundRect">
                <a:avLst>
                  <a:gd name="adj" fmla="val 42018"/>
                </a:avLst>
              </a:prstGeom>
              <a:solidFill>
                <a:srgbClr val="E1E1EA"/>
              </a:solidFill>
              <a:ln w="7620">
                <a:solidFill>
                  <a:srgbClr val="C7C7D0"/>
                </a:solidFill>
                <a:prstDash val="solid"/>
              </a:ln>
            </p:spPr>
            <p:txBody>
              <a:bodyPr/>
              <a:lstStyle/>
              <a:p>
                <a:endParaRPr lang="en-IN"/>
              </a:p>
            </p:txBody>
          </p:sp>
          <p:sp>
            <p:nvSpPr>
              <p:cNvPr id="51" name="Text 8">
                <a:extLst>
                  <a:ext uri="{FF2B5EF4-FFF2-40B4-BE49-F238E27FC236}">
                    <a16:creationId xmlns:a16="http://schemas.microsoft.com/office/drawing/2014/main" id="{323906D8-A060-2B63-1A9F-0AD0E1B6D0AD}"/>
                  </a:ext>
                </a:extLst>
              </p:cNvPr>
              <p:cNvSpPr/>
              <p:nvPr/>
            </p:nvSpPr>
            <p:spPr>
              <a:xfrm>
                <a:off x="1922383" y="4948714"/>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Technical Readiness</a:t>
                </a:r>
                <a:endParaRPr lang="en-US" sz="2200" dirty="0"/>
              </a:p>
            </p:txBody>
          </p:sp>
          <p:sp>
            <p:nvSpPr>
              <p:cNvPr id="52" name="Shape 10">
                <a:extLst>
                  <a:ext uri="{FF2B5EF4-FFF2-40B4-BE49-F238E27FC236}">
                    <a16:creationId xmlns:a16="http://schemas.microsoft.com/office/drawing/2014/main" id="{7FC79B06-2FEF-9B87-C11A-366F57318056}"/>
                  </a:ext>
                </a:extLst>
              </p:cNvPr>
              <p:cNvSpPr/>
              <p:nvPr/>
            </p:nvSpPr>
            <p:spPr>
              <a:xfrm>
                <a:off x="1809512" y="6249353"/>
                <a:ext cx="226100" cy="1357193"/>
              </a:xfrm>
              <a:prstGeom prst="roundRect">
                <a:avLst>
                  <a:gd name="adj" fmla="val 42018"/>
                </a:avLst>
              </a:prstGeom>
              <a:solidFill>
                <a:srgbClr val="E1E1EA"/>
              </a:solidFill>
              <a:ln w="7620">
                <a:solidFill>
                  <a:srgbClr val="C7C7D0"/>
                </a:solidFill>
                <a:prstDash val="solid"/>
              </a:ln>
            </p:spPr>
            <p:txBody>
              <a:bodyPr/>
              <a:lstStyle/>
              <a:p>
                <a:endParaRPr lang="en-IN"/>
              </a:p>
            </p:txBody>
          </p:sp>
          <p:sp>
            <p:nvSpPr>
              <p:cNvPr id="53" name="Text 11">
                <a:extLst>
                  <a:ext uri="{FF2B5EF4-FFF2-40B4-BE49-F238E27FC236}">
                    <a16:creationId xmlns:a16="http://schemas.microsoft.com/office/drawing/2014/main" id="{B3DDD177-91D3-E440-41CC-DADC43DE236E}"/>
                  </a:ext>
                </a:extLst>
              </p:cNvPr>
              <p:cNvSpPr/>
              <p:nvPr/>
            </p:nvSpPr>
            <p:spPr>
              <a:xfrm>
                <a:off x="2261711" y="6475452"/>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Enterprise Launch</a:t>
                </a:r>
                <a:endParaRPr lang="en-US" sz="2200" dirty="0"/>
              </a:p>
            </p:txBody>
          </p:sp>
        </p:grpSp>
        <p:sp>
          <p:nvSpPr>
            <p:cNvPr id="45" name="Text 12">
              <a:extLst>
                <a:ext uri="{FF2B5EF4-FFF2-40B4-BE49-F238E27FC236}">
                  <a16:creationId xmlns:a16="http://schemas.microsoft.com/office/drawing/2014/main" id="{A36648E7-9144-7B4E-4BEC-2A7F3CA28068}"/>
                </a:ext>
              </a:extLst>
            </p:cNvPr>
            <p:cNvSpPr/>
            <p:nvPr/>
          </p:nvSpPr>
          <p:spPr>
            <a:xfrm>
              <a:off x="2261711" y="6964442"/>
              <a:ext cx="6090642" cy="361950"/>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Rollout with phased expansion</a:t>
              </a:r>
              <a:endParaRPr lang="en-US" sz="1750" dirty="0"/>
            </a:p>
          </p:txBody>
        </p:sp>
      </p:grpSp>
      <p:sp>
        <p:nvSpPr>
          <p:cNvPr id="54" name="TextBox 53">
            <a:extLst>
              <a:ext uri="{FF2B5EF4-FFF2-40B4-BE49-F238E27FC236}">
                <a16:creationId xmlns:a16="http://schemas.microsoft.com/office/drawing/2014/main" id="{3D26E1BF-86C6-A8FC-6D11-C17B90739409}"/>
              </a:ext>
            </a:extLst>
          </p:cNvPr>
          <p:cNvSpPr txBox="1"/>
          <p:nvPr/>
        </p:nvSpPr>
        <p:spPr>
          <a:xfrm>
            <a:off x="159026" y="7264750"/>
            <a:ext cx="8865704" cy="420628"/>
          </a:xfrm>
          <a:prstGeom prst="rect">
            <a:avLst/>
          </a:prstGeom>
          <a:solidFill>
            <a:schemeClr val="bg2"/>
          </a:solidFill>
        </p:spPr>
        <p:txBody>
          <a:bodyPr wrap="square" rtlCol="0">
            <a:spAutoFit/>
          </a:bodyPr>
          <a:lstStyle/>
          <a:p>
            <a:pPr>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With a pragmatic and measurable rollout plan, business teams will  be in the driver’s seat</a:t>
            </a:r>
            <a:endParaRPr lang="en-US" sz="1600" b="1"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54269-5D75-A0C3-C772-B8727565523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1F1D395-6FDE-93EB-1199-50A46C58F266}"/>
              </a:ext>
            </a:extLst>
          </p:cNvPr>
          <p:cNvSpPr/>
          <p:nvPr/>
        </p:nvSpPr>
        <p:spPr>
          <a:xfrm>
            <a:off x="448791" y="4858"/>
            <a:ext cx="6842879" cy="708779"/>
          </a:xfrm>
          <a:prstGeom prst="rect">
            <a:avLst/>
          </a:prstGeom>
          <a:noFill/>
          <a:ln/>
        </p:spPr>
        <p:txBody>
          <a:bodyPr wrap="none" lIns="0" tIns="0" rIns="0" bIns="0" rtlCol="0" anchor="t"/>
          <a:lstStyle/>
          <a:p>
            <a:pPr marL="0" indent="0" algn="l">
              <a:buNone/>
            </a:pPr>
            <a:r>
              <a:rPr lang="en-US" sz="4450" dirty="0">
                <a:solidFill>
                  <a:srgbClr val="1B1B27"/>
                </a:solidFill>
                <a:latin typeface="Raleway" pitchFamily="34" charset="0"/>
                <a:ea typeface="Raleway" pitchFamily="34" charset="-122"/>
                <a:cs typeface="Raleway" pitchFamily="34" charset="-120"/>
              </a:rPr>
              <a:t>Implementation Aspects</a:t>
            </a:r>
          </a:p>
          <a:p>
            <a:pPr marL="0" indent="0" algn="l">
              <a:lnSpc>
                <a:spcPct val="150000"/>
              </a:lnSpc>
              <a:buNone/>
            </a:pPr>
            <a:endParaRPr lang="en-US" sz="2200" b="1" dirty="0"/>
          </a:p>
        </p:txBody>
      </p:sp>
      <p:sp>
        <p:nvSpPr>
          <p:cNvPr id="27" name="Rectangle 26">
            <a:extLst>
              <a:ext uri="{FF2B5EF4-FFF2-40B4-BE49-F238E27FC236}">
                <a16:creationId xmlns:a16="http://schemas.microsoft.com/office/drawing/2014/main" id="{4603B616-66C9-371E-4607-9A23E9374CFD}"/>
              </a:ext>
            </a:extLst>
          </p:cNvPr>
          <p:cNvSpPr/>
          <p:nvPr/>
        </p:nvSpPr>
        <p:spPr>
          <a:xfrm>
            <a:off x="585719" y="1561042"/>
            <a:ext cx="5415518" cy="2827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r>
              <a:rPr lang="en-IN" sz="2800" b="1" dirty="0">
                <a:solidFill>
                  <a:srgbClr val="3C3939"/>
                </a:solidFill>
                <a:latin typeface="Raleway" pitchFamily="34" charset="0"/>
              </a:rPr>
              <a:t>Deployment Approach:</a:t>
            </a:r>
          </a:p>
          <a:p>
            <a:pPr lvl="0"/>
            <a:endParaRPr lang="en-IN" sz="2800" b="1" dirty="0">
              <a:solidFill>
                <a:srgbClr val="3C3939"/>
              </a:solidFill>
              <a:latin typeface="Raleway" pitchFamily="34" charset="0"/>
            </a:endParaRPr>
          </a:p>
          <a:p>
            <a:pPr marL="342900" indent="-342900">
              <a:lnSpc>
                <a:spcPct val="150000"/>
              </a:lnSpc>
              <a:buFont typeface="Arial" panose="020B0604020202020204" pitchFamily="34" charset="0"/>
              <a:buChar char="•"/>
            </a:pPr>
            <a:r>
              <a:rPr lang="en-IN" sz="2000" dirty="0">
                <a:solidFill>
                  <a:srgbClr val="3C3939"/>
                </a:solidFill>
                <a:latin typeface="Roboto" panose="02000000000000000000" pitchFamily="2" charset="0"/>
                <a:ea typeface="Roboto" panose="02000000000000000000" pitchFamily="2" charset="0"/>
                <a:cs typeface="Roboto" panose="02000000000000000000" pitchFamily="2" charset="0"/>
              </a:rPr>
              <a:t>Hosted on Secure Cloud (AWS/Azure/GCP)</a:t>
            </a:r>
          </a:p>
          <a:p>
            <a:pPr marL="342900" indent="-342900">
              <a:lnSpc>
                <a:spcPct val="150000"/>
              </a:lnSpc>
              <a:buFont typeface="Arial" panose="020B0604020202020204" pitchFamily="34" charset="0"/>
              <a:buChar char="•"/>
            </a:pPr>
            <a:r>
              <a:rPr lang="en-IN" sz="2000" dirty="0">
                <a:solidFill>
                  <a:srgbClr val="3C3939"/>
                </a:solidFill>
                <a:latin typeface="Roboto" panose="02000000000000000000" pitchFamily="2" charset="0"/>
                <a:ea typeface="Roboto" panose="02000000000000000000" pitchFamily="2" charset="0"/>
                <a:cs typeface="Roboto" panose="02000000000000000000" pitchFamily="2" charset="0"/>
              </a:rPr>
              <a:t>Auto-scalable container-based microservice</a:t>
            </a:r>
          </a:p>
          <a:p>
            <a:pPr marL="342900" indent="-342900">
              <a:lnSpc>
                <a:spcPct val="150000"/>
              </a:lnSpc>
              <a:buFont typeface="Arial" panose="020B0604020202020204" pitchFamily="34" charset="0"/>
              <a:buChar char="•"/>
            </a:pPr>
            <a:r>
              <a:rPr lang="en-IN" sz="2000" dirty="0">
                <a:solidFill>
                  <a:srgbClr val="3C3939"/>
                </a:solidFill>
                <a:latin typeface="Roboto" panose="02000000000000000000" pitchFamily="2" charset="0"/>
                <a:ea typeface="Roboto" panose="02000000000000000000" pitchFamily="2" charset="0"/>
                <a:cs typeface="Roboto" panose="02000000000000000000" pitchFamily="2" charset="0"/>
              </a:rPr>
              <a:t>Available via enterprise API or dashboard interface</a:t>
            </a:r>
          </a:p>
          <a:p>
            <a:pPr marL="342900" indent="-342900">
              <a:lnSpc>
                <a:spcPct val="150000"/>
              </a:lnSpc>
              <a:buFont typeface="Arial" panose="020B0604020202020204" pitchFamily="34" charset="0"/>
              <a:buChar char="•"/>
            </a:pPr>
            <a:r>
              <a:rPr lang="en-IN" sz="2000" dirty="0">
                <a:solidFill>
                  <a:srgbClr val="3C3939"/>
                </a:solidFill>
                <a:latin typeface="Roboto" panose="02000000000000000000" pitchFamily="2" charset="0"/>
                <a:ea typeface="Roboto" panose="02000000000000000000" pitchFamily="2" charset="0"/>
                <a:cs typeface="Roboto" panose="02000000000000000000" pitchFamily="2" charset="0"/>
              </a:rPr>
              <a:t>API based integration into enterprise workflows as required</a:t>
            </a:r>
            <a:endParaRPr lang="en-IN" sz="2800" dirty="0">
              <a:solidFill>
                <a:srgbClr val="3C3939"/>
              </a:solidFill>
              <a:latin typeface="Raleway" pitchFamily="34" charset="0"/>
            </a:endParaRPr>
          </a:p>
        </p:txBody>
      </p:sp>
      <p:sp>
        <p:nvSpPr>
          <p:cNvPr id="28" name="Rectangle 27">
            <a:extLst>
              <a:ext uri="{FF2B5EF4-FFF2-40B4-BE49-F238E27FC236}">
                <a16:creationId xmlns:a16="http://schemas.microsoft.com/office/drawing/2014/main" id="{C97AC51A-C76E-70FF-A40D-372B7D289DC8}"/>
              </a:ext>
            </a:extLst>
          </p:cNvPr>
          <p:cNvSpPr/>
          <p:nvPr/>
        </p:nvSpPr>
        <p:spPr>
          <a:xfrm>
            <a:off x="7315200" y="1561042"/>
            <a:ext cx="7051535" cy="2827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20000"/>
              </a:lnSpc>
            </a:pPr>
            <a:r>
              <a:rPr lang="en-IN" sz="2800" b="1" dirty="0">
                <a:solidFill>
                  <a:schemeClr val="tx1"/>
                </a:solidFill>
                <a:latin typeface="Raleway" pitchFamily="2" charset="0"/>
              </a:rPr>
              <a:t>Operational Considerations</a:t>
            </a:r>
          </a:p>
          <a:p>
            <a:pPr>
              <a:lnSpc>
                <a:spcPct val="120000"/>
              </a:lnSpc>
            </a:pPr>
            <a:endParaRPr lang="en-IN" sz="2800" dirty="0">
              <a:solidFill>
                <a:schemeClr val="tx1"/>
              </a:solidFill>
              <a:latin typeface="Raleway" pitchFamily="2" charset="0"/>
            </a:endParaRPr>
          </a:p>
          <a:p>
            <a:pPr lvl="0">
              <a:lnSpc>
                <a:spcPct val="120000"/>
              </a:lnSpc>
            </a:pP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Cost:</a:t>
            </a:r>
            <a:endParaRPr lang="en-IN" sz="20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742950" lvl="1" indent="-285750">
              <a:lnSpc>
                <a:spcPct val="120000"/>
              </a:lnSpc>
              <a:buFont typeface="Arial" panose="020B0604020202020204" pitchFamily="34" charset="0"/>
              <a:buChar char="•"/>
            </a:pPr>
            <a:r>
              <a:rPr lang="en-IN" sz="2000" dirty="0">
                <a:solidFill>
                  <a:schemeClr val="tx1"/>
                </a:solidFill>
                <a:latin typeface="Roboto" panose="02000000000000000000" pitchFamily="2" charset="0"/>
                <a:ea typeface="Roboto" panose="02000000000000000000" pitchFamily="2" charset="0"/>
                <a:cs typeface="Roboto" panose="02000000000000000000" pitchFamily="2" charset="0"/>
              </a:rPr>
              <a:t>Minimal—comparable to running lightweight NLP inference on low-tier GPU instances</a:t>
            </a:r>
          </a:p>
          <a:p>
            <a:pPr marL="742950" lvl="1" indent="-285750">
              <a:lnSpc>
                <a:spcPct val="120000"/>
              </a:lnSpc>
              <a:buFont typeface="Arial" panose="020B0604020202020204" pitchFamily="34" charset="0"/>
              <a:buChar char="•"/>
            </a:pPr>
            <a:r>
              <a:rPr lang="en-IN" sz="2000" dirty="0">
                <a:solidFill>
                  <a:schemeClr val="tx1"/>
                </a:solidFill>
                <a:latin typeface="Roboto" panose="02000000000000000000" pitchFamily="2" charset="0"/>
                <a:ea typeface="Roboto" panose="02000000000000000000" pitchFamily="2" charset="0"/>
                <a:cs typeface="Roboto" panose="02000000000000000000" pitchFamily="2" charset="0"/>
              </a:rPr>
              <a:t>Estimated under $100/month for initial scale</a:t>
            </a:r>
          </a:p>
          <a:p>
            <a:pPr lvl="0">
              <a:lnSpc>
                <a:spcPct val="120000"/>
              </a:lnSpc>
            </a:pP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Maintenance:</a:t>
            </a:r>
            <a:endParaRPr lang="en-IN" sz="20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742950" lvl="1" indent="-285750">
              <a:lnSpc>
                <a:spcPct val="120000"/>
              </a:lnSpc>
              <a:buFont typeface="Arial" panose="020B0604020202020204" pitchFamily="34" charset="0"/>
              <a:buChar char="•"/>
            </a:pPr>
            <a:r>
              <a:rPr lang="en-IN" sz="2000" dirty="0">
                <a:solidFill>
                  <a:schemeClr val="tx1"/>
                </a:solidFill>
                <a:latin typeface="Roboto" panose="02000000000000000000" pitchFamily="2" charset="0"/>
                <a:ea typeface="Roboto" panose="02000000000000000000" pitchFamily="2" charset="0"/>
                <a:cs typeface="Roboto" panose="02000000000000000000" pitchFamily="2" charset="0"/>
              </a:rPr>
              <a:t>Low overhead; periodic fine-tuning and feedback integration</a:t>
            </a:r>
          </a:p>
          <a:p>
            <a:pPr marL="742950" lvl="1" indent="-285750">
              <a:lnSpc>
                <a:spcPct val="120000"/>
              </a:lnSpc>
              <a:buFont typeface="Arial" panose="020B0604020202020204" pitchFamily="34" charset="0"/>
              <a:buChar char="•"/>
            </a:pPr>
            <a:r>
              <a:rPr lang="en-IN" sz="2000" dirty="0">
                <a:solidFill>
                  <a:schemeClr val="tx1"/>
                </a:solidFill>
                <a:latin typeface="Roboto" panose="02000000000000000000" pitchFamily="2" charset="0"/>
                <a:ea typeface="Roboto" panose="02000000000000000000" pitchFamily="2" charset="0"/>
                <a:cs typeface="Roboto" panose="02000000000000000000" pitchFamily="2" charset="0"/>
              </a:rPr>
              <a:t>Compatible with internal data policies and IT controls</a:t>
            </a:r>
          </a:p>
        </p:txBody>
      </p:sp>
      <p:sp>
        <p:nvSpPr>
          <p:cNvPr id="29" name="TextBox 28">
            <a:extLst>
              <a:ext uri="{FF2B5EF4-FFF2-40B4-BE49-F238E27FC236}">
                <a16:creationId xmlns:a16="http://schemas.microsoft.com/office/drawing/2014/main" id="{C33BD9A3-0415-45FA-6DDC-8FF8D66067FD}"/>
              </a:ext>
            </a:extLst>
          </p:cNvPr>
          <p:cNvSpPr txBox="1"/>
          <p:nvPr/>
        </p:nvSpPr>
        <p:spPr>
          <a:xfrm>
            <a:off x="703469" y="7192733"/>
            <a:ext cx="13582374" cy="789960"/>
          </a:xfrm>
          <a:prstGeom prst="rect">
            <a:avLst/>
          </a:prstGeom>
          <a:solidFill>
            <a:schemeClr val="bg2"/>
          </a:solidFill>
        </p:spPr>
        <p:txBody>
          <a:bodyPr wrap="square" rtlCol="0">
            <a:spAutoFit/>
          </a:bodyPr>
          <a:lstStyle/>
          <a:p>
            <a:pPr>
              <a:lnSpc>
                <a:spcPct val="150000"/>
              </a:lnSpc>
              <a:defRPr/>
            </a:pPr>
            <a:r>
              <a:rPr lang="en-US" sz="1600" b="1" dirty="0">
                <a:latin typeface="Roboto" panose="02000000000000000000" pitchFamily="2" charset="0"/>
                <a:ea typeface="Roboto" panose="02000000000000000000" pitchFamily="2" charset="0"/>
                <a:cs typeface="Roboto" panose="02000000000000000000" pitchFamily="2" charset="0"/>
              </a:rPr>
              <a:t>An enterprise service that will run securely in the cloud, scale based on usage, and require minimal overhead to operate and maintain. The payoff—clarity and speed—far outweighs the small cost.</a:t>
            </a:r>
          </a:p>
        </p:txBody>
      </p:sp>
      <p:sp>
        <p:nvSpPr>
          <p:cNvPr id="37" name="Double Brace 36">
            <a:extLst>
              <a:ext uri="{FF2B5EF4-FFF2-40B4-BE49-F238E27FC236}">
                <a16:creationId xmlns:a16="http://schemas.microsoft.com/office/drawing/2014/main" id="{47058E17-5C3F-8C52-5192-E828EDF1282F}"/>
              </a:ext>
            </a:extLst>
          </p:cNvPr>
          <p:cNvSpPr/>
          <p:nvPr/>
        </p:nvSpPr>
        <p:spPr>
          <a:xfrm flipH="1">
            <a:off x="6665842" y="2420818"/>
            <a:ext cx="45719" cy="2829515"/>
          </a:xfrm>
          <a:prstGeom prst="bracePair">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592238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809030" y="3345537"/>
            <a:ext cx="6563916"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Thank You for your time &amp; attention</a:t>
            </a:r>
          </a:p>
          <a:p>
            <a:pPr marL="0" indent="0" algn="l">
              <a:lnSpc>
                <a:spcPts val="5550"/>
              </a:lnSpc>
              <a:buNone/>
            </a:pPr>
            <a:r>
              <a:rPr lang="en-US" sz="3600" dirty="0">
                <a:solidFill>
                  <a:srgbClr val="1B1B27"/>
                </a:solidFill>
                <a:latin typeface="Raleway" pitchFamily="34" charset="0"/>
                <a:ea typeface="Raleway" pitchFamily="34" charset="-122"/>
                <a:cs typeface="Raleway" pitchFamily="34" charset="-120"/>
              </a:rPr>
              <a:t>Let's Summarize Smarter</a:t>
            </a:r>
            <a:endParaRPr lang="en-US" sz="3600" dirty="0"/>
          </a:p>
        </p:txBody>
      </p:sp>
      <p:sp>
        <p:nvSpPr>
          <p:cNvPr id="4" name="Text 1"/>
          <p:cNvSpPr/>
          <p:nvPr/>
        </p:nvSpPr>
        <p:spPr>
          <a:xfrm>
            <a:off x="1133951" y="5126950"/>
            <a:ext cx="1270265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 how your teams communicate, read, and act across the enterprise</a:t>
            </a:r>
            <a:endParaRPr lang="en-US" sz="1750" dirty="0"/>
          </a:p>
        </p:txBody>
      </p:sp>
      <p:sp>
        <p:nvSpPr>
          <p:cNvPr id="5" name="Shape 2"/>
          <p:cNvSpPr/>
          <p:nvPr/>
        </p:nvSpPr>
        <p:spPr>
          <a:xfrm>
            <a:off x="793790" y="4871799"/>
            <a:ext cx="30480" cy="873204"/>
          </a:xfrm>
          <a:prstGeom prst="rect">
            <a:avLst/>
          </a:prstGeom>
          <a:solidFill>
            <a:srgbClr val="1B1B27"/>
          </a:solidFill>
          <a:ln/>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97060"/>
            <a:ext cx="5670590" cy="708779"/>
          </a:xfrm>
          <a:prstGeom prst="rect">
            <a:avLst/>
          </a:prstGeom>
          <a:noFill/>
          <a:ln/>
        </p:spPr>
        <p:txBody>
          <a:bodyPr wrap="none" lIns="0" tIns="0" rIns="0" bIns="0" rtlCol="0" anchor="t"/>
          <a:lstStyle/>
          <a:p>
            <a:pPr marL="0" indent="0" algn="l">
              <a:lnSpc>
                <a:spcPts val="5550"/>
              </a:lnSpc>
              <a:buNone/>
            </a:pPr>
            <a:r>
              <a:rPr lang="en-US" sz="6000" dirty="0">
                <a:solidFill>
                  <a:srgbClr val="1B1B27"/>
                </a:solidFill>
                <a:latin typeface="Alexandria" pitchFamily="34" charset="0"/>
                <a:ea typeface="Alexandria" pitchFamily="34" charset="-122"/>
                <a:cs typeface="Alexandria" pitchFamily="34" charset="-120"/>
              </a:rPr>
              <a:t>Team Contributions </a:t>
            </a:r>
            <a:endParaRPr lang="en-US" sz="6000" dirty="0"/>
          </a:p>
        </p:txBody>
      </p:sp>
      <p:sp>
        <p:nvSpPr>
          <p:cNvPr id="3" name="Text 1"/>
          <p:cNvSpPr/>
          <p:nvPr/>
        </p:nvSpPr>
        <p:spPr>
          <a:xfrm>
            <a:off x="793790" y="3472815"/>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1B1B27"/>
                </a:solidFill>
                <a:latin typeface="Alexandria" pitchFamily="34" charset="0"/>
                <a:ea typeface="Alexandria" pitchFamily="34" charset="-122"/>
                <a:cs typeface="Alexandria" pitchFamily="34" charset="-120"/>
              </a:rPr>
              <a:t>Rajesh Sharma</a:t>
            </a:r>
            <a:endParaRPr lang="en-US" sz="3200" dirty="0"/>
          </a:p>
        </p:txBody>
      </p:sp>
      <p:sp>
        <p:nvSpPr>
          <p:cNvPr id="4" name="Text 2"/>
          <p:cNvSpPr/>
          <p:nvPr/>
        </p:nvSpPr>
        <p:spPr>
          <a:xfrm>
            <a:off x="793790" y="40539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404155"/>
                </a:solidFill>
                <a:latin typeface="Nobile" pitchFamily="34" charset="0"/>
                <a:ea typeface="Nobile" pitchFamily="34" charset="-122"/>
                <a:cs typeface="Nobile" pitchFamily="34" charset="-120"/>
              </a:rPr>
              <a:t>Project approach decisions</a:t>
            </a:r>
            <a:endParaRPr lang="en-US" sz="2400" dirty="0"/>
          </a:p>
        </p:txBody>
      </p:sp>
      <p:sp>
        <p:nvSpPr>
          <p:cNvPr id="5" name="Text 3"/>
          <p:cNvSpPr/>
          <p:nvPr/>
        </p:nvSpPr>
        <p:spPr>
          <a:xfrm>
            <a:off x="793790" y="44961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404155"/>
                </a:solidFill>
                <a:latin typeface="Nobile" pitchFamily="34" charset="0"/>
                <a:ea typeface="Nobile" pitchFamily="34" charset="-122"/>
                <a:cs typeface="Nobile" pitchFamily="34" charset="-120"/>
              </a:rPr>
              <a:t>Exploratory data analysis</a:t>
            </a:r>
            <a:endParaRPr lang="en-US" sz="2400" dirty="0"/>
          </a:p>
        </p:txBody>
      </p:sp>
      <p:sp>
        <p:nvSpPr>
          <p:cNvPr id="6" name="Text 4"/>
          <p:cNvSpPr/>
          <p:nvPr/>
        </p:nvSpPr>
        <p:spPr>
          <a:xfrm>
            <a:off x="793790" y="493835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404155"/>
                </a:solidFill>
                <a:latin typeface="Nobile" pitchFamily="34" charset="0"/>
                <a:ea typeface="Nobile" pitchFamily="34" charset="-122"/>
                <a:cs typeface="Nobile" pitchFamily="34" charset="-120"/>
              </a:rPr>
              <a:t>Business presentation &amp; documentation</a:t>
            </a:r>
            <a:endParaRPr lang="en-US" sz="2400" dirty="0"/>
          </a:p>
        </p:txBody>
      </p:sp>
      <p:sp>
        <p:nvSpPr>
          <p:cNvPr id="7" name="Text 5"/>
          <p:cNvSpPr/>
          <p:nvPr/>
        </p:nvSpPr>
        <p:spPr>
          <a:xfrm>
            <a:off x="7599521" y="3472815"/>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1B1B27"/>
                </a:solidFill>
                <a:latin typeface="Alexandria" pitchFamily="34" charset="0"/>
                <a:ea typeface="Alexandria" pitchFamily="34" charset="-122"/>
                <a:cs typeface="Alexandria" pitchFamily="34" charset="-120"/>
              </a:rPr>
              <a:t>Ayush Kumar</a:t>
            </a:r>
            <a:endParaRPr lang="en-US" sz="3200" dirty="0"/>
          </a:p>
        </p:txBody>
      </p:sp>
      <p:sp>
        <p:nvSpPr>
          <p:cNvPr id="8" name="Text 6"/>
          <p:cNvSpPr/>
          <p:nvPr/>
        </p:nvSpPr>
        <p:spPr>
          <a:xfrm>
            <a:off x="7599521" y="40539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404155"/>
                </a:solidFill>
                <a:latin typeface="Nobile" pitchFamily="34" charset="0"/>
                <a:ea typeface="Nobile" pitchFamily="34" charset="-122"/>
                <a:cs typeface="Nobile" pitchFamily="34" charset="-120"/>
              </a:rPr>
              <a:t>Data preparation &amp; feature engineering</a:t>
            </a:r>
            <a:endParaRPr lang="en-US" sz="2400" dirty="0"/>
          </a:p>
        </p:txBody>
      </p:sp>
      <p:sp>
        <p:nvSpPr>
          <p:cNvPr id="9" name="Text 7"/>
          <p:cNvSpPr/>
          <p:nvPr/>
        </p:nvSpPr>
        <p:spPr>
          <a:xfrm>
            <a:off x="7599521" y="44961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404155"/>
                </a:solidFill>
                <a:latin typeface="Nobile" pitchFamily="34" charset="0"/>
                <a:ea typeface="Nobile" pitchFamily="34" charset="-122"/>
                <a:cs typeface="Nobile" pitchFamily="34" charset="-120"/>
              </a:rPr>
              <a:t>Modeling &amp; evaluation</a:t>
            </a:r>
            <a:endParaRPr lang="en-US" sz="2400" dirty="0"/>
          </a:p>
        </p:txBody>
      </p:sp>
      <p:sp>
        <p:nvSpPr>
          <p:cNvPr id="10" name="Text 8"/>
          <p:cNvSpPr/>
          <p:nvPr/>
        </p:nvSpPr>
        <p:spPr>
          <a:xfrm>
            <a:off x="7599521" y="493835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404155"/>
                </a:solidFill>
                <a:latin typeface="Nobile" pitchFamily="34" charset="0"/>
                <a:ea typeface="Nobile" pitchFamily="34" charset="-122"/>
                <a:cs typeface="Nobile" pitchFamily="34" charset="-120"/>
              </a:rPr>
              <a:t>Deployment implementation</a:t>
            </a:r>
            <a:endParaRPr lang="en-US" sz="2400" dirty="0"/>
          </a:p>
        </p:txBody>
      </p:sp>
      <p:sp>
        <p:nvSpPr>
          <p:cNvPr id="12" name="Text 10"/>
          <p:cNvSpPr/>
          <p:nvPr/>
        </p:nvSpPr>
        <p:spPr>
          <a:xfrm>
            <a:off x="924044" y="5785247"/>
            <a:ext cx="102275" cy="97512"/>
          </a:xfrm>
          <a:prstGeom prst="rect">
            <a:avLst/>
          </a:prstGeom>
          <a:noFill/>
          <a:ln/>
        </p:spPr>
        <p:txBody>
          <a:bodyPr wrap="none" lIns="0" tIns="0" rIns="0" bIns="0" rtlCol="0" anchor="t"/>
          <a:lstStyle/>
          <a:p>
            <a:pPr marL="0" indent="0" algn="ctr">
              <a:lnSpc>
                <a:spcPts val="750"/>
              </a:lnSpc>
              <a:buNone/>
            </a:pPr>
            <a:r>
              <a:rPr lang="en-US" sz="1000" dirty="0">
                <a:solidFill>
                  <a:srgbClr val="FFFFFF"/>
                </a:solidFill>
                <a:latin typeface="Nobile Medium" pitchFamily="34" charset="0"/>
                <a:ea typeface="Nobile Medium" pitchFamily="34" charset="-122"/>
                <a:cs typeface="Nobile Medium" pitchFamily="34" charset="-120"/>
              </a:rPr>
              <a:t>IC</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82753"/>
            <a:ext cx="6647855"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The Enterprise Challenge</a:t>
            </a:r>
            <a:endParaRPr lang="en-US" sz="4450" dirty="0"/>
          </a:p>
        </p:txBody>
      </p:sp>
      <p:grpSp>
        <p:nvGrpSpPr>
          <p:cNvPr id="14" name="Group 13">
            <a:extLst>
              <a:ext uri="{FF2B5EF4-FFF2-40B4-BE49-F238E27FC236}">
                <a16:creationId xmlns:a16="http://schemas.microsoft.com/office/drawing/2014/main" id="{FE145B71-6465-C2BA-BCF4-5B89E3DABDDA}"/>
              </a:ext>
            </a:extLst>
          </p:cNvPr>
          <p:cNvGrpSpPr/>
          <p:nvPr/>
        </p:nvGrpSpPr>
        <p:grpSpPr>
          <a:xfrm>
            <a:off x="6280190" y="1631694"/>
            <a:ext cx="7556421" cy="4318873"/>
            <a:chOff x="6280190" y="2479834"/>
            <a:chExt cx="7556421" cy="4318873"/>
          </a:xfrm>
        </p:grpSpPr>
        <p:sp>
          <p:nvSpPr>
            <p:cNvPr id="4" name="Text 1"/>
            <p:cNvSpPr/>
            <p:nvPr/>
          </p:nvSpPr>
          <p:spPr>
            <a:xfrm>
              <a:off x="6280190" y="2479834"/>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Overload of information hampering productivity and business outcomes</a:t>
              </a:r>
              <a:endParaRPr lang="en-US" sz="1750" dirty="0"/>
            </a:p>
          </p:txBody>
        </p:sp>
        <p:sp>
          <p:nvSpPr>
            <p:cNvPr id="5" name="Shape 2"/>
            <p:cNvSpPr/>
            <p:nvPr/>
          </p:nvSpPr>
          <p:spPr>
            <a:xfrm>
              <a:off x="6280190" y="3097887"/>
              <a:ext cx="510302" cy="510302"/>
            </a:xfrm>
            <a:prstGeom prst="roundRect">
              <a:avLst>
                <a:gd name="adj" fmla="val 18669"/>
              </a:avLst>
            </a:prstGeom>
            <a:solidFill>
              <a:srgbClr val="E1E1EA"/>
            </a:solidFill>
            <a:ln w="7620">
              <a:solidFill>
                <a:srgbClr val="C7C7D0"/>
              </a:solidFill>
              <a:prstDash val="solid"/>
            </a:ln>
          </p:spPr>
          <p:txBody>
            <a:bodyPr/>
            <a:lstStyle/>
            <a:p>
              <a:endParaRPr lang="en-IN"/>
            </a:p>
          </p:txBody>
        </p:sp>
        <p:sp>
          <p:nvSpPr>
            <p:cNvPr id="6" name="Text 3"/>
            <p:cNvSpPr/>
            <p:nvPr/>
          </p:nvSpPr>
          <p:spPr>
            <a:xfrm>
              <a:off x="7017306" y="31757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Information Overload</a:t>
              </a:r>
              <a:endParaRPr lang="en-US" sz="2200" dirty="0"/>
            </a:p>
          </p:txBody>
        </p:sp>
        <p:sp>
          <p:nvSpPr>
            <p:cNvPr id="7" name="Text 4"/>
            <p:cNvSpPr/>
            <p:nvPr/>
          </p:nvSpPr>
          <p:spPr>
            <a:xfrm>
              <a:off x="7017306" y="3666173"/>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Employees drowning in long-form text across departments</a:t>
              </a:r>
              <a:endParaRPr lang="en-US" sz="1750" dirty="0"/>
            </a:p>
          </p:txBody>
        </p:sp>
        <p:sp>
          <p:nvSpPr>
            <p:cNvPr id="8" name="Shape 5"/>
            <p:cNvSpPr/>
            <p:nvPr/>
          </p:nvSpPr>
          <p:spPr>
            <a:xfrm>
              <a:off x="6280190" y="4482703"/>
              <a:ext cx="510302" cy="510302"/>
            </a:xfrm>
            <a:prstGeom prst="roundRect">
              <a:avLst>
                <a:gd name="adj" fmla="val 18669"/>
              </a:avLst>
            </a:prstGeom>
            <a:solidFill>
              <a:srgbClr val="E1E1EA"/>
            </a:solidFill>
            <a:ln w="7620">
              <a:solidFill>
                <a:srgbClr val="C7C7D0"/>
              </a:solidFill>
              <a:prstDash val="solid"/>
            </a:ln>
          </p:spPr>
          <p:txBody>
            <a:bodyPr/>
            <a:lstStyle/>
            <a:p>
              <a:endParaRPr lang="en-IN"/>
            </a:p>
          </p:txBody>
        </p:sp>
        <p:sp>
          <p:nvSpPr>
            <p:cNvPr id="9" name="Text 6"/>
            <p:cNvSpPr/>
            <p:nvPr/>
          </p:nvSpPr>
          <p:spPr>
            <a:xfrm>
              <a:off x="7017306" y="45605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Time Drain</a:t>
              </a:r>
              <a:endParaRPr lang="en-US" sz="2200" dirty="0"/>
            </a:p>
          </p:txBody>
        </p:sp>
        <p:sp>
          <p:nvSpPr>
            <p:cNvPr id="10" name="Text 7"/>
            <p:cNvSpPr/>
            <p:nvPr/>
          </p:nvSpPr>
          <p:spPr>
            <a:xfrm>
              <a:off x="7017306" y="505098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Hours wasted reading and processing lengthy documents</a:t>
              </a:r>
              <a:endParaRPr lang="en-US" sz="1750" dirty="0"/>
            </a:p>
          </p:txBody>
        </p:sp>
        <p:sp>
          <p:nvSpPr>
            <p:cNvPr id="11" name="Shape 8"/>
            <p:cNvSpPr/>
            <p:nvPr/>
          </p:nvSpPr>
          <p:spPr>
            <a:xfrm>
              <a:off x="6280190" y="5867519"/>
              <a:ext cx="510302" cy="510302"/>
            </a:xfrm>
            <a:prstGeom prst="roundRect">
              <a:avLst>
                <a:gd name="adj" fmla="val 18669"/>
              </a:avLst>
            </a:prstGeom>
            <a:solidFill>
              <a:srgbClr val="E1E1EA"/>
            </a:solidFill>
            <a:ln w="7620">
              <a:solidFill>
                <a:srgbClr val="C7C7D0"/>
              </a:solidFill>
              <a:prstDash val="solid"/>
            </a:ln>
          </p:spPr>
          <p:txBody>
            <a:bodyPr/>
            <a:lstStyle/>
            <a:p>
              <a:endParaRPr lang="en-IN"/>
            </a:p>
          </p:txBody>
        </p:sp>
        <p:sp>
          <p:nvSpPr>
            <p:cNvPr id="12" name="Text 9"/>
            <p:cNvSpPr/>
            <p:nvPr/>
          </p:nvSpPr>
          <p:spPr>
            <a:xfrm>
              <a:off x="7017306" y="59453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Business Impact</a:t>
              </a:r>
              <a:endParaRPr lang="en-US" sz="2200" dirty="0"/>
            </a:p>
          </p:txBody>
        </p:sp>
        <p:sp>
          <p:nvSpPr>
            <p:cNvPr id="13" name="Text 10"/>
            <p:cNvSpPr/>
            <p:nvPr/>
          </p:nvSpPr>
          <p:spPr>
            <a:xfrm>
              <a:off x="7017306" y="643580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Miscommunication, delays, cognitive overload, decision fatigue</a:t>
              </a:r>
              <a:endParaRPr lang="en-US" sz="1750" dirty="0"/>
            </a:p>
          </p:txBody>
        </p:sp>
      </p:grpSp>
      <p:sp>
        <p:nvSpPr>
          <p:cNvPr id="15" name="TextBox 14">
            <a:extLst>
              <a:ext uri="{FF2B5EF4-FFF2-40B4-BE49-F238E27FC236}">
                <a16:creationId xmlns:a16="http://schemas.microsoft.com/office/drawing/2014/main" id="{D08440F6-8999-DFC0-F14F-D3E8588EA00E}"/>
              </a:ext>
            </a:extLst>
          </p:cNvPr>
          <p:cNvSpPr txBox="1"/>
          <p:nvPr/>
        </p:nvSpPr>
        <p:spPr>
          <a:xfrm>
            <a:off x="5883965" y="6427304"/>
            <a:ext cx="8468139" cy="789960"/>
          </a:xfrm>
          <a:prstGeom prst="rect">
            <a:avLst/>
          </a:prstGeom>
          <a:solidFill>
            <a:schemeClr val="bg2"/>
          </a:solidFill>
        </p:spPr>
        <p:txBody>
          <a:bodyPr wrap="square" rtlCol="0">
            <a:spAutoFit/>
          </a:bodyPr>
          <a:lstStyle/>
          <a:p>
            <a:pPr lvl="0">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Think of the dozens of emails, meeting notes, requirement specs, and incident reports a professional reads daily.  It's a silent tax on productivity, cognition, and clarity.</a:t>
            </a:r>
            <a:endParaRPr lang="en-IN" sz="16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106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Our Mission</a:t>
            </a:r>
            <a:endParaRPr lang="en-US" sz="4450" dirty="0"/>
          </a:p>
        </p:txBody>
      </p:sp>
      <p:sp>
        <p:nvSpPr>
          <p:cNvPr id="4" name="Text 1"/>
          <p:cNvSpPr/>
          <p:nvPr/>
        </p:nvSpPr>
        <p:spPr>
          <a:xfrm>
            <a:off x="793790" y="1980009"/>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Enabling Faster Comprehension and Action with ML Summarization</a:t>
            </a:r>
            <a:endParaRPr lang="en-US" sz="1750" dirty="0"/>
          </a:p>
        </p:txBody>
      </p:sp>
      <p:pic>
        <p:nvPicPr>
          <p:cNvPr id="5" name="Image 1" descr="preencoded.png"/>
          <p:cNvPicPr>
            <a:picLocks noChangeAspect="1"/>
          </p:cNvPicPr>
          <p:nvPr/>
        </p:nvPicPr>
        <p:blipFill>
          <a:blip r:embed="rId4"/>
          <a:stretch>
            <a:fillRect/>
          </a:stretch>
        </p:blipFill>
        <p:spPr>
          <a:xfrm>
            <a:off x="793790" y="2598063"/>
            <a:ext cx="566976" cy="566976"/>
          </a:xfrm>
          <a:prstGeom prst="rect">
            <a:avLst/>
          </a:prstGeom>
        </p:spPr>
      </p:pic>
      <p:sp>
        <p:nvSpPr>
          <p:cNvPr id="6" name="Text 2"/>
          <p:cNvSpPr/>
          <p:nvPr/>
        </p:nvSpPr>
        <p:spPr>
          <a:xfrm>
            <a:off x="793790" y="3448526"/>
            <a:ext cx="3071217"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Distill Complex Content</a:t>
            </a:r>
            <a:endParaRPr lang="en-US" sz="2200" dirty="0"/>
          </a:p>
        </p:txBody>
      </p:sp>
      <p:sp>
        <p:nvSpPr>
          <p:cNvPr id="7" name="Text 3"/>
          <p:cNvSpPr/>
          <p:nvPr/>
        </p:nvSpPr>
        <p:spPr>
          <a:xfrm>
            <a:off x="793790" y="3938945"/>
            <a:ext cx="3636407"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Automatically transform dense documents into clear summaries</a:t>
            </a:r>
            <a:endParaRPr lang="en-US" sz="1750" dirty="0"/>
          </a:p>
        </p:txBody>
      </p:sp>
      <p:pic>
        <p:nvPicPr>
          <p:cNvPr id="8" name="Image 2" descr="preencoded.png"/>
          <p:cNvPicPr>
            <a:picLocks noChangeAspect="1"/>
          </p:cNvPicPr>
          <p:nvPr/>
        </p:nvPicPr>
        <p:blipFill>
          <a:blip r:embed="rId5"/>
          <a:stretch>
            <a:fillRect/>
          </a:stretch>
        </p:blipFill>
        <p:spPr>
          <a:xfrm>
            <a:off x="4713684" y="2598063"/>
            <a:ext cx="566976" cy="566976"/>
          </a:xfrm>
          <a:prstGeom prst="rect">
            <a:avLst/>
          </a:prstGeom>
        </p:spPr>
      </p:pic>
      <p:sp>
        <p:nvSpPr>
          <p:cNvPr id="9" name="Text 4"/>
          <p:cNvSpPr/>
          <p:nvPr/>
        </p:nvSpPr>
        <p:spPr>
          <a:xfrm>
            <a:off x="4713684" y="3448526"/>
            <a:ext cx="3051929"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Reduce Cognitive Load</a:t>
            </a:r>
            <a:endParaRPr lang="en-US" sz="2200" dirty="0"/>
          </a:p>
        </p:txBody>
      </p:sp>
      <p:sp>
        <p:nvSpPr>
          <p:cNvPr id="10" name="Text 5"/>
          <p:cNvSpPr/>
          <p:nvPr/>
        </p:nvSpPr>
        <p:spPr>
          <a:xfrm>
            <a:off x="4713684" y="3938945"/>
            <a:ext cx="363652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Increase clarity and communication speed</a:t>
            </a:r>
            <a:endParaRPr lang="en-US" sz="1750" dirty="0"/>
          </a:p>
        </p:txBody>
      </p:sp>
      <p:pic>
        <p:nvPicPr>
          <p:cNvPr id="11" name="Image 3" descr="preencoded.png"/>
          <p:cNvPicPr>
            <a:picLocks noChangeAspect="1"/>
          </p:cNvPicPr>
          <p:nvPr/>
        </p:nvPicPr>
        <p:blipFill>
          <a:blip r:embed="rId6"/>
          <a:stretch>
            <a:fillRect/>
          </a:stretch>
        </p:blipFill>
        <p:spPr>
          <a:xfrm>
            <a:off x="793790" y="5231725"/>
            <a:ext cx="566976" cy="566976"/>
          </a:xfrm>
          <a:prstGeom prst="rect">
            <a:avLst/>
          </a:prstGeom>
        </p:spPr>
      </p:pic>
      <p:sp>
        <p:nvSpPr>
          <p:cNvPr id="12" name="Text 6"/>
          <p:cNvSpPr/>
          <p:nvPr/>
        </p:nvSpPr>
        <p:spPr>
          <a:xfrm>
            <a:off x="793790" y="60821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Seamless Integration</a:t>
            </a:r>
            <a:endParaRPr lang="en-US" sz="2200" dirty="0"/>
          </a:p>
        </p:txBody>
      </p:sp>
      <p:sp>
        <p:nvSpPr>
          <p:cNvPr id="13" name="Text 7"/>
          <p:cNvSpPr/>
          <p:nvPr/>
        </p:nvSpPr>
        <p:spPr>
          <a:xfrm>
            <a:off x="793790" y="6572607"/>
            <a:ext cx="3636407"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Flexible incorporation into enterprise tools and workflows</a:t>
            </a:r>
            <a:endParaRPr lang="en-US" sz="1750" dirty="0"/>
          </a:p>
        </p:txBody>
      </p:sp>
      <p:sp>
        <p:nvSpPr>
          <p:cNvPr id="14" name="TextBox 13">
            <a:extLst>
              <a:ext uri="{FF2B5EF4-FFF2-40B4-BE49-F238E27FC236}">
                <a16:creationId xmlns:a16="http://schemas.microsoft.com/office/drawing/2014/main" id="{ECE3E961-3F58-2193-048B-EE1E44160F85}"/>
              </a:ext>
            </a:extLst>
          </p:cNvPr>
          <p:cNvSpPr txBox="1"/>
          <p:nvPr/>
        </p:nvSpPr>
        <p:spPr>
          <a:xfrm>
            <a:off x="479614" y="7380618"/>
            <a:ext cx="8468139" cy="792781"/>
          </a:xfrm>
          <a:prstGeom prst="rect">
            <a:avLst/>
          </a:prstGeom>
          <a:solidFill>
            <a:schemeClr val="bg2"/>
          </a:solidFill>
        </p:spPr>
        <p:txBody>
          <a:bodyPr wrap="square" rtlCol="0">
            <a:spAutoFit/>
          </a:bodyPr>
          <a:lstStyle/>
          <a:p>
            <a:pPr>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Our aim is to reduce that daily cognitive tax by providing accurate, meaningful summaries that are quick to read and easy to act 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7032-D0FE-CCDB-CF8A-1EE4A14A993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38D75B6-F22B-C7F3-9516-2626FCB8FCAE}"/>
              </a:ext>
            </a:extLst>
          </p:cNvPr>
          <p:cNvSpPr/>
          <p:nvPr/>
        </p:nvSpPr>
        <p:spPr>
          <a:xfrm>
            <a:off x="612815" y="204234"/>
            <a:ext cx="9973151" cy="708779"/>
          </a:xfrm>
          <a:prstGeom prst="rect">
            <a:avLst/>
          </a:prstGeom>
          <a:noFill/>
          <a:ln/>
        </p:spPr>
        <p:txBody>
          <a:bodyPr wrap="none" lIns="0" tIns="0" rIns="0" bIns="0" rtlCol="0" anchor="t"/>
          <a:lstStyle/>
          <a:p>
            <a:pPr>
              <a:lnSpc>
                <a:spcPts val="2500"/>
              </a:lnSpc>
            </a:pPr>
            <a:r>
              <a:rPr lang="en-IN" sz="4450" dirty="0">
                <a:solidFill>
                  <a:srgbClr val="1B1B27"/>
                </a:solidFill>
                <a:latin typeface="Raleway" pitchFamily="34" charset="0"/>
              </a:rPr>
              <a:t>Why This Matters to the Business </a:t>
            </a:r>
          </a:p>
          <a:p>
            <a:pPr>
              <a:lnSpc>
                <a:spcPts val="5550"/>
              </a:lnSpc>
            </a:pPr>
            <a:r>
              <a:rPr lang="en-US" sz="1750" b="1" dirty="0">
                <a:solidFill>
                  <a:srgbClr val="1B1B27"/>
                </a:solidFill>
                <a:latin typeface="Roboto" panose="02000000000000000000" pitchFamily="2" charset="0"/>
                <a:ea typeface="Roboto" panose="02000000000000000000" pitchFamily="2" charset="0"/>
                <a:cs typeface="Roboto" panose="02000000000000000000" pitchFamily="2" charset="0"/>
              </a:rPr>
              <a:t>Unlocking Value Across the Enterprise</a:t>
            </a:r>
            <a:endParaRPr lang="en-US" sz="1750" b="1" dirty="0">
              <a:latin typeface="Roboto" panose="02000000000000000000" pitchFamily="2" charset="0"/>
              <a:ea typeface="Roboto" panose="02000000000000000000" pitchFamily="2" charset="0"/>
              <a:cs typeface="Roboto" panose="02000000000000000000" pitchFamily="2" charset="0"/>
            </a:endParaRPr>
          </a:p>
        </p:txBody>
      </p:sp>
      <p:grpSp>
        <p:nvGrpSpPr>
          <p:cNvPr id="19" name="Group 18">
            <a:extLst>
              <a:ext uri="{FF2B5EF4-FFF2-40B4-BE49-F238E27FC236}">
                <a16:creationId xmlns:a16="http://schemas.microsoft.com/office/drawing/2014/main" id="{41585990-2437-76A5-36F8-C7308A4C9114}"/>
              </a:ext>
            </a:extLst>
          </p:cNvPr>
          <p:cNvGrpSpPr/>
          <p:nvPr/>
        </p:nvGrpSpPr>
        <p:grpSpPr>
          <a:xfrm>
            <a:off x="4251366" y="1156061"/>
            <a:ext cx="7990194" cy="2958739"/>
            <a:chOff x="793790" y="2413516"/>
            <a:chExt cx="13042821" cy="4564975"/>
          </a:xfrm>
        </p:grpSpPr>
        <p:sp>
          <p:nvSpPr>
            <p:cNvPr id="3" name="Text 1">
              <a:extLst>
                <a:ext uri="{FF2B5EF4-FFF2-40B4-BE49-F238E27FC236}">
                  <a16:creationId xmlns:a16="http://schemas.microsoft.com/office/drawing/2014/main" id="{57426B5A-A276-DEA7-44D4-9EC7012023A6}"/>
                </a:ext>
              </a:extLst>
            </p:cNvPr>
            <p:cNvSpPr/>
            <p:nvPr/>
          </p:nvSpPr>
          <p:spPr>
            <a:xfrm>
              <a:off x="1857256" y="3042999"/>
              <a:ext cx="2835235" cy="354330"/>
            </a:xfrm>
            <a:prstGeom prst="rect">
              <a:avLst/>
            </a:prstGeom>
            <a:noFill/>
            <a:ln/>
          </p:spPr>
          <p:txBody>
            <a:bodyPr wrap="none" lIns="0" tIns="0" rIns="0" bIns="0" rtlCol="0" anchor="t"/>
            <a:lstStyle/>
            <a:p>
              <a:pPr marL="0" indent="0" algn="r">
                <a:lnSpc>
                  <a:spcPts val="2750"/>
                </a:lnSpc>
                <a:buNone/>
              </a:pPr>
              <a:r>
                <a:rPr lang="en-US" b="1" dirty="0">
                  <a:solidFill>
                    <a:srgbClr val="3C3939"/>
                  </a:solidFill>
                  <a:latin typeface="Raleway" pitchFamily="34" charset="0"/>
                  <a:ea typeface="Raleway" pitchFamily="34" charset="-122"/>
                  <a:cs typeface="Raleway" pitchFamily="34" charset="-120"/>
                </a:rPr>
                <a:t>Time Savings</a:t>
              </a:r>
              <a:endParaRPr lang="en-US" b="1" dirty="0"/>
            </a:p>
          </p:txBody>
        </p:sp>
        <p:sp>
          <p:nvSpPr>
            <p:cNvPr id="4" name="Text 2">
              <a:extLst>
                <a:ext uri="{FF2B5EF4-FFF2-40B4-BE49-F238E27FC236}">
                  <a16:creationId xmlns:a16="http://schemas.microsoft.com/office/drawing/2014/main" id="{E2E86B3B-8A6E-2A21-32BC-DF8583BD3232}"/>
                </a:ext>
              </a:extLst>
            </p:cNvPr>
            <p:cNvSpPr/>
            <p:nvPr/>
          </p:nvSpPr>
          <p:spPr>
            <a:xfrm>
              <a:off x="793790" y="3533418"/>
              <a:ext cx="3898702" cy="362903"/>
            </a:xfrm>
            <a:prstGeom prst="rect">
              <a:avLst/>
            </a:prstGeom>
            <a:noFill/>
            <a:ln/>
          </p:spPr>
          <p:txBody>
            <a:bodyPr wrap="none" lIns="0" tIns="0" rIns="0" bIns="0" rtlCol="0" anchor="t"/>
            <a:lstStyle/>
            <a:p>
              <a:pPr marL="0" indent="0" algn="r">
                <a:lnSpc>
                  <a:spcPts val="2850"/>
                </a:lnSpc>
                <a:buNone/>
              </a:pPr>
              <a:r>
                <a:rPr lang="en-US" sz="1400" dirty="0">
                  <a:solidFill>
                    <a:srgbClr val="3C3939"/>
                  </a:solidFill>
                  <a:latin typeface="Roboto" pitchFamily="34" charset="0"/>
                  <a:ea typeface="Roboto" pitchFamily="34" charset="-122"/>
                  <a:cs typeface="Roboto" pitchFamily="34" charset="-120"/>
                </a:rPr>
                <a:t>Reduces reading time by up to 70%</a:t>
              </a:r>
              <a:endParaRPr lang="en-US" sz="1400" dirty="0"/>
            </a:p>
          </p:txBody>
        </p:sp>
        <p:pic>
          <p:nvPicPr>
            <p:cNvPr id="5" name="Image 0" descr="preencoded.png">
              <a:extLst>
                <a:ext uri="{FF2B5EF4-FFF2-40B4-BE49-F238E27FC236}">
                  <a16:creationId xmlns:a16="http://schemas.microsoft.com/office/drawing/2014/main" id="{7CCE02E2-B668-76E6-5CD0-ABF33C5A9E86}"/>
                </a:ext>
              </a:extLst>
            </p:cNvPr>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a:extLst>
                <a:ext uri="{FF2B5EF4-FFF2-40B4-BE49-F238E27FC236}">
                  <a16:creationId xmlns:a16="http://schemas.microsoft.com/office/drawing/2014/main" id="{3D830FD4-B212-7B9D-877D-B9573EA24497}"/>
                </a:ext>
              </a:extLst>
            </p:cNvPr>
            <p:cNvPicPr>
              <a:picLocks noChangeAspect="1"/>
            </p:cNvPicPr>
            <p:nvPr/>
          </p:nvPicPr>
          <p:blipFill>
            <a:blip r:embed="rId4"/>
            <a:stretch>
              <a:fillRect/>
            </a:stretch>
          </p:blipFill>
          <p:spPr>
            <a:xfrm>
              <a:off x="6015633" y="3353991"/>
              <a:ext cx="339328" cy="424220"/>
            </a:xfrm>
            <a:prstGeom prst="rect">
              <a:avLst/>
            </a:prstGeom>
          </p:spPr>
        </p:pic>
        <p:sp>
          <p:nvSpPr>
            <p:cNvPr id="7" name="Text 3">
              <a:extLst>
                <a:ext uri="{FF2B5EF4-FFF2-40B4-BE49-F238E27FC236}">
                  <a16:creationId xmlns:a16="http://schemas.microsoft.com/office/drawing/2014/main" id="{E4CB5AAD-A4B4-8BBB-2A90-C18E787A5071}"/>
                </a:ext>
              </a:extLst>
            </p:cNvPr>
            <p:cNvSpPr/>
            <p:nvPr/>
          </p:nvSpPr>
          <p:spPr>
            <a:xfrm>
              <a:off x="9937790" y="2861548"/>
              <a:ext cx="2951083" cy="354330"/>
            </a:xfrm>
            <a:prstGeom prst="rect">
              <a:avLst/>
            </a:prstGeom>
            <a:noFill/>
            <a:ln/>
          </p:spPr>
          <p:txBody>
            <a:bodyPr wrap="none" lIns="0" tIns="0" rIns="0" bIns="0" rtlCol="0" anchor="t"/>
            <a:lstStyle/>
            <a:p>
              <a:pPr marL="0" indent="0" algn="l">
                <a:lnSpc>
                  <a:spcPts val="2750"/>
                </a:lnSpc>
                <a:buNone/>
              </a:pPr>
              <a:r>
                <a:rPr lang="en-US" b="1" dirty="0">
                  <a:solidFill>
                    <a:srgbClr val="3C3939"/>
                  </a:solidFill>
                  <a:latin typeface="Raleway" pitchFamily="34" charset="0"/>
                  <a:ea typeface="Raleway" pitchFamily="34" charset="-122"/>
                  <a:cs typeface="Raleway" pitchFamily="34" charset="-120"/>
                </a:rPr>
                <a:t>Better Communication</a:t>
              </a:r>
              <a:endParaRPr lang="en-US" b="1" dirty="0"/>
            </a:p>
          </p:txBody>
        </p:sp>
        <p:sp>
          <p:nvSpPr>
            <p:cNvPr id="8" name="Text 4">
              <a:extLst>
                <a:ext uri="{FF2B5EF4-FFF2-40B4-BE49-F238E27FC236}">
                  <a16:creationId xmlns:a16="http://schemas.microsoft.com/office/drawing/2014/main" id="{0E3356D8-A734-A8B2-255B-84181A5C966D}"/>
                </a:ext>
              </a:extLst>
            </p:cNvPr>
            <p:cNvSpPr/>
            <p:nvPr/>
          </p:nvSpPr>
          <p:spPr>
            <a:xfrm>
              <a:off x="9937790" y="3351967"/>
              <a:ext cx="3898821" cy="725805"/>
            </a:xfrm>
            <a:prstGeom prst="rect">
              <a:avLst/>
            </a:prstGeom>
            <a:noFill/>
            <a:ln/>
          </p:spPr>
          <p:txBody>
            <a:bodyPr wrap="square" lIns="0" tIns="0" rIns="0" bIns="0" rtlCol="0" anchor="t"/>
            <a:lstStyle/>
            <a:p>
              <a:pPr marL="0" indent="0" algn="l">
                <a:lnSpc>
                  <a:spcPts val="2850"/>
                </a:lnSpc>
                <a:buNone/>
              </a:pPr>
              <a:r>
                <a:rPr lang="en-US" sz="1400" dirty="0">
                  <a:solidFill>
                    <a:srgbClr val="3C3939"/>
                  </a:solidFill>
                  <a:latin typeface="Roboto" pitchFamily="34" charset="0"/>
                  <a:ea typeface="Roboto" pitchFamily="34" charset="-122"/>
                  <a:cs typeface="Roboto" pitchFamily="34" charset="-120"/>
                </a:rPr>
                <a:t>Reduces ambiguity and misunderstandings</a:t>
              </a:r>
              <a:endParaRPr lang="en-US" sz="1400" dirty="0"/>
            </a:p>
          </p:txBody>
        </p:sp>
        <p:pic>
          <p:nvPicPr>
            <p:cNvPr id="9" name="Image 2" descr="preencoded.png">
              <a:extLst>
                <a:ext uri="{FF2B5EF4-FFF2-40B4-BE49-F238E27FC236}">
                  <a16:creationId xmlns:a16="http://schemas.microsoft.com/office/drawing/2014/main" id="{88102F7B-12D9-C5B3-970C-AB698D3F281C}"/>
                </a:ext>
              </a:extLst>
            </p:cNvPr>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a:extLst>
                <a:ext uri="{FF2B5EF4-FFF2-40B4-BE49-F238E27FC236}">
                  <a16:creationId xmlns:a16="http://schemas.microsoft.com/office/drawing/2014/main" id="{40C40AFD-30ED-0435-98BF-85F1EB046EAD}"/>
                </a:ext>
              </a:extLst>
            </p:cNvPr>
            <p:cNvPicPr>
              <a:picLocks noChangeAspect="1"/>
            </p:cNvPicPr>
            <p:nvPr/>
          </p:nvPicPr>
          <p:blipFill>
            <a:blip r:embed="rId6"/>
            <a:stretch>
              <a:fillRect/>
            </a:stretch>
          </p:blipFill>
          <p:spPr>
            <a:xfrm>
              <a:off x="8275201" y="3353991"/>
              <a:ext cx="339328" cy="424220"/>
            </a:xfrm>
            <a:prstGeom prst="rect">
              <a:avLst/>
            </a:prstGeom>
          </p:spPr>
        </p:pic>
        <p:sp>
          <p:nvSpPr>
            <p:cNvPr id="11" name="Text 5">
              <a:extLst>
                <a:ext uri="{FF2B5EF4-FFF2-40B4-BE49-F238E27FC236}">
                  <a16:creationId xmlns:a16="http://schemas.microsoft.com/office/drawing/2014/main" id="{82A6EAC1-7047-21C2-E66A-FA9502821926}"/>
                </a:ext>
              </a:extLst>
            </p:cNvPr>
            <p:cNvSpPr/>
            <p:nvPr/>
          </p:nvSpPr>
          <p:spPr>
            <a:xfrm>
              <a:off x="9937790" y="5314117"/>
              <a:ext cx="2835235" cy="354330"/>
            </a:xfrm>
            <a:prstGeom prst="rect">
              <a:avLst/>
            </a:prstGeom>
            <a:noFill/>
            <a:ln/>
          </p:spPr>
          <p:txBody>
            <a:bodyPr wrap="none" lIns="0" tIns="0" rIns="0" bIns="0" rtlCol="0" anchor="t"/>
            <a:lstStyle/>
            <a:p>
              <a:pPr marL="0" indent="0" algn="l">
                <a:lnSpc>
                  <a:spcPts val="2750"/>
                </a:lnSpc>
                <a:buNone/>
              </a:pPr>
              <a:r>
                <a:rPr lang="en-US" b="1" dirty="0">
                  <a:solidFill>
                    <a:srgbClr val="3C3939"/>
                  </a:solidFill>
                  <a:latin typeface="Raleway" pitchFamily="34" charset="0"/>
                  <a:ea typeface="Raleway" pitchFamily="34" charset="-122"/>
                  <a:cs typeface="Raleway" pitchFamily="34" charset="-120"/>
                </a:rPr>
                <a:t>Faster Decisions</a:t>
              </a:r>
              <a:endParaRPr lang="en-US" b="1" dirty="0"/>
            </a:p>
          </p:txBody>
        </p:sp>
        <p:sp>
          <p:nvSpPr>
            <p:cNvPr id="12" name="Text 6">
              <a:extLst>
                <a:ext uri="{FF2B5EF4-FFF2-40B4-BE49-F238E27FC236}">
                  <a16:creationId xmlns:a16="http://schemas.microsoft.com/office/drawing/2014/main" id="{F4246539-2F31-1A0E-4CC0-FFA9B34C0C0E}"/>
                </a:ext>
              </a:extLst>
            </p:cNvPr>
            <p:cNvSpPr/>
            <p:nvPr/>
          </p:nvSpPr>
          <p:spPr>
            <a:xfrm>
              <a:off x="9937790" y="5804535"/>
              <a:ext cx="3898821" cy="725805"/>
            </a:xfrm>
            <a:prstGeom prst="rect">
              <a:avLst/>
            </a:prstGeom>
            <a:noFill/>
            <a:ln/>
          </p:spPr>
          <p:txBody>
            <a:bodyPr wrap="square" lIns="0" tIns="0" rIns="0" bIns="0" rtlCol="0" anchor="t"/>
            <a:lstStyle/>
            <a:p>
              <a:pPr marL="0" indent="0" algn="l">
                <a:lnSpc>
                  <a:spcPts val="2850"/>
                </a:lnSpc>
                <a:buNone/>
              </a:pPr>
              <a:r>
                <a:rPr lang="en-US" sz="1400" dirty="0">
                  <a:solidFill>
                    <a:srgbClr val="3C3939"/>
                  </a:solidFill>
                  <a:latin typeface="Roboto" pitchFamily="34" charset="0"/>
                  <a:ea typeface="Roboto" pitchFamily="34" charset="-122"/>
                  <a:cs typeface="Roboto" pitchFamily="34" charset="-120"/>
                </a:rPr>
                <a:t>Quickly grasp essentials from reports and emails</a:t>
              </a:r>
              <a:endParaRPr lang="en-US" sz="1400" dirty="0"/>
            </a:p>
          </p:txBody>
        </p:sp>
        <p:pic>
          <p:nvPicPr>
            <p:cNvPr id="13" name="Image 4" descr="preencoded.png">
              <a:extLst>
                <a:ext uri="{FF2B5EF4-FFF2-40B4-BE49-F238E27FC236}">
                  <a16:creationId xmlns:a16="http://schemas.microsoft.com/office/drawing/2014/main" id="{EC92D79F-2FFC-3134-7076-9E888470F3F7}"/>
                </a:ext>
              </a:extLst>
            </p:cNvPr>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a:extLst>
                <a:ext uri="{FF2B5EF4-FFF2-40B4-BE49-F238E27FC236}">
                  <a16:creationId xmlns:a16="http://schemas.microsoft.com/office/drawing/2014/main" id="{F4F91BDE-2DAC-0428-BBB8-EDAB77B80BE0}"/>
                </a:ext>
              </a:extLst>
            </p:cNvPr>
            <p:cNvPicPr>
              <a:picLocks noChangeAspect="1"/>
            </p:cNvPicPr>
            <p:nvPr/>
          </p:nvPicPr>
          <p:blipFill>
            <a:blip r:embed="rId8"/>
            <a:stretch>
              <a:fillRect/>
            </a:stretch>
          </p:blipFill>
          <p:spPr>
            <a:xfrm>
              <a:off x="8275201" y="5613559"/>
              <a:ext cx="339328" cy="424220"/>
            </a:xfrm>
            <a:prstGeom prst="rect">
              <a:avLst/>
            </a:prstGeom>
          </p:spPr>
        </p:pic>
        <p:sp>
          <p:nvSpPr>
            <p:cNvPr id="15" name="Text 7">
              <a:extLst>
                <a:ext uri="{FF2B5EF4-FFF2-40B4-BE49-F238E27FC236}">
                  <a16:creationId xmlns:a16="http://schemas.microsoft.com/office/drawing/2014/main" id="{8497A70B-1F02-8B14-772E-A5EAC01F87AD}"/>
                </a:ext>
              </a:extLst>
            </p:cNvPr>
            <p:cNvSpPr/>
            <p:nvPr/>
          </p:nvSpPr>
          <p:spPr>
            <a:xfrm>
              <a:off x="1478994" y="5495568"/>
              <a:ext cx="3213497" cy="354330"/>
            </a:xfrm>
            <a:prstGeom prst="rect">
              <a:avLst/>
            </a:prstGeom>
            <a:noFill/>
            <a:ln/>
          </p:spPr>
          <p:txBody>
            <a:bodyPr wrap="none" lIns="0" tIns="0" rIns="0" bIns="0" rtlCol="0" anchor="t"/>
            <a:lstStyle/>
            <a:p>
              <a:pPr marL="0" indent="0" algn="r">
                <a:lnSpc>
                  <a:spcPts val="2750"/>
                </a:lnSpc>
                <a:buNone/>
              </a:pPr>
              <a:r>
                <a:rPr lang="en-US" b="1" dirty="0">
                  <a:solidFill>
                    <a:srgbClr val="3C3939"/>
                  </a:solidFill>
                  <a:latin typeface="Raleway" pitchFamily="34" charset="0"/>
                  <a:ea typeface="Raleway" pitchFamily="34" charset="-122"/>
                  <a:cs typeface="Raleway" pitchFamily="34" charset="-120"/>
                </a:rPr>
                <a:t>Accelerated Onboarding</a:t>
              </a:r>
              <a:endParaRPr lang="en-US" b="1" dirty="0"/>
            </a:p>
          </p:txBody>
        </p:sp>
        <p:sp>
          <p:nvSpPr>
            <p:cNvPr id="16" name="Text 8">
              <a:extLst>
                <a:ext uri="{FF2B5EF4-FFF2-40B4-BE49-F238E27FC236}">
                  <a16:creationId xmlns:a16="http://schemas.microsoft.com/office/drawing/2014/main" id="{BBE059EB-3F2A-F8D7-1E19-5A4828D3775B}"/>
                </a:ext>
              </a:extLst>
            </p:cNvPr>
            <p:cNvSpPr/>
            <p:nvPr/>
          </p:nvSpPr>
          <p:spPr>
            <a:xfrm>
              <a:off x="793790" y="5985986"/>
              <a:ext cx="3898702" cy="362903"/>
            </a:xfrm>
            <a:prstGeom prst="rect">
              <a:avLst/>
            </a:prstGeom>
            <a:noFill/>
            <a:ln/>
          </p:spPr>
          <p:txBody>
            <a:bodyPr wrap="none" lIns="0" tIns="0" rIns="0" bIns="0" rtlCol="0" anchor="t"/>
            <a:lstStyle/>
            <a:p>
              <a:pPr marL="0" indent="0" algn="r">
                <a:lnSpc>
                  <a:spcPts val="2850"/>
                </a:lnSpc>
                <a:buNone/>
              </a:pPr>
              <a:r>
                <a:rPr lang="en-US" sz="1400" dirty="0">
                  <a:solidFill>
                    <a:srgbClr val="3C3939"/>
                  </a:solidFill>
                  <a:latin typeface="Roboto" pitchFamily="34" charset="0"/>
                  <a:ea typeface="Roboto" pitchFamily="34" charset="-122"/>
                  <a:cs typeface="Roboto" pitchFamily="34" charset="-120"/>
                </a:rPr>
                <a:t>New team members ramp up faster</a:t>
              </a:r>
              <a:endParaRPr lang="en-US" sz="1400" dirty="0"/>
            </a:p>
          </p:txBody>
        </p:sp>
        <p:pic>
          <p:nvPicPr>
            <p:cNvPr id="17" name="Image 6" descr="preencoded.png">
              <a:extLst>
                <a:ext uri="{FF2B5EF4-FFF2-40B4-BE49-F238E27FC236}">
                  <a16:creationId xmlns:a16="http://schemas.microsoft.com/office/drawing/2014/main" id="{1BAE1E08-56E2-006A-F1C2-41B7C3D2B6EA}"/>
                </a:ext>
              </a:extLst>
            </p:cNvPr>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a:extLst>
                <a:ext uri="{FF2B5EF4-FFF2-40B4-BE49-F238E27FC236}">
                  <a16:creationId xmlns:a16="http://schemas.microsoft.com/office/drawing/2014/main" id="{511988DE-FCA9-B08C-EC7C-05C697672BF6}"/>
                </a:ext>
              </a:extLst>
            </p:cNvPr>
            <p:cNvPicPr>
              <a:picLocks noChangeAspect="1"/>
            </p:cNvPicPr>
            <p:nvPr/>
          </p:nvPicPr>
          <p:blipFill>
            <a:blip r:embed="rId10"/>
            <a:stretch>
              <a:fillRect/>
            </a:stretch>
          </p:blipFill>
          <p:spPr>
            <a:xfrm>
              <a:off x="6015633" y="5613559"/>
              <a:ext cx="339328" cy="424220"/>
            </a:xfrm>
            <a:prstGeom prst="rect">
              <a:avLst/>
            </a:prstGeom>
          </p:spPr>
        </p:pic>
      </p:grpSp>
      <p:graphicFrame>
        <p:nvGraphicFramePr>
          <p:cNvPr id="21" name="Content Placeholder 2">
            <a:extLst>
              <a:ext uri="{FF2B5EF4-FFF2-40B4-BE49-F238E27FC236}">
                <a16:creationId xmlns:a16="http://schemas.microsoft.com/office/drawing/2014/main" id="{7B9736DA-D544-394C-77F3-4F4F66A36CE3}"/>
              </a:ext>
            </a:extLst>
          </p:cNvPr>
          <p:cNvGraphicFramePr>
            <a:graphicFrameLocks/>
          </p:cNvGraphicFramePr>
          <p:nvPr>
            <p:extLst>
              <p:ext uri="{D42A27DB-BD31-4B8C-83A1-F6EECF244321}">
                <p14:modId xmlns:p14="http://schemas.microsoft.com/office/powerpoint/2010/main" val="2641061528"/>
              </p:ext>
            </p:extLst>
          </p:nvPr>
        </p:nvGraphicFramePr>
        <p:xfrm>
          <a:off x="3224561" y="4455269"/>
          <a:ext cx="10515600" cy="284698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3" name="Rectangle 22">
            <a:extLst>
              <a:ext uri="{FF2B5EF4-FFF2-40B4-BE49-F238E27FC236}">
                <a16:creationId xmlns:a16="http://schemas.microsoft.com/office/drawing/2014/main" id="{4CE28BF5-2891-BED9-CCEB-A46C65D4981E}"/>
              </a:ext>
            </a:extLst>
          </p:cNvPr>
          <p:cNvSpPr/>
          <p:nvPr/>
        </p:nvSpPr>
        <p:spPr>
          <a:xfrm>
            <a:off x="1560664" y="1345629"/>
            <a:ext cx="1238287" cy="2631927"/>
          </a:xfrm>
          <a:prstGeom prst="rect">
            <a:avLst/>
          </a:prstGeom>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b="1" dirty="0">
                <a:latin typeface="Raleway" pitchFamily="2" charset="0"/>
              </a:rPr>
              <a:t>Business Benefits</a:t>
            </a:r>
            <a:endParaRPr lang="en-IN" b="1" dirty="0">
              <a:latin typeface="Raleway" pitchFamily="2" charset="0"/>
            </a:endParaRPr>
          </a:p>
          <a:p>
            <a:pPr algn="ctr"/>
            <a:endParaRPr lang="en-IN" b="1" dirty="0">
              <a:latin typeface="Raleway" pitchFamily="2" charset="0"/>
            </a:endParaRPr>
          </a:p>
        </p:txBody>
      </p:sp>
      <p:sp>
        <p:nvSpPr>
          <p:cNvPr id="25" name="Rectangle 24">
            <a:extLst>
              <a:ext uri="{FF2B5EF4-FFF2-40B4-BE49-F238E27FC236}">
                <a16:creationId xmlns:a16="http://schemas.microsoft.com/office/drawing/2014/main" id="{74DE08D6-0F22-BF89-8C99-E44FC89BFB35}"/>
              </a:ext>
            </a:extLst>
          </p:cNvPr>
          <p:cNvSpPr/>
          <p:nvPr/>
        </p:nvSpPr>
        <p:spPr>
          <a:xfrm>
            <a:off x="1560664" y="4583876"/>
            <a:ext cx="1238287" cy="2631926"/>
          </a:xfrm>
          <a:prstGeom prst="rect">
            <a:avLst/>
          </a:prstGeom>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b="1" dirty="0">
                <a:latin typeface="Raleway" pitchFamily="2" charset="0"/>
              </a:rPr>
              <a:t>Sample  Use Cases</a:t>
            </a:r>
            <a:endParaRPr lang="en-IN" b="1" dirty="0">
              <a:latin typeface="Raleway" pitchFamily="2" charset="0"/>
            </a:endParaRPr>
          </a:p>
          <a:p>
            <a:pPr algn="ctr"/>
            <a:endParaRPr lang="en-IN" b="1" dirty="0">
              <a:latin typeface="Raleway" pitchFamily="2" charset="0"/>
            </a:endParaRPr>
          </a:p>
        </p:txBody>
      </p:sp>
      <p:sp>
        <p:nvSpPr>
          <p:cNvPr id="28" name="TextBox 27">
            <a:extLst>
              <a:ext uri="{FF2B5EF4-FFF2-40B4-BE49-F238E27FC236}">
                <a16:creationId xmlns:a16="http://schemas.microsoft.com/office/drawing/2014/main" id="{1795EE2A-C855-BA5D-8EDB-BF3830A1E70F}"/>
              </a:ext>
            </a:extLst>
          </p:cNvPr>
          <p:cNvSpPr txBox="1"/>
          <p:nvPr/>
        </p:nvSpPr>
        <p:spPr>
          <a:xfrm>
            <a:off x="1560664" y="7378799"/>
            <a:ext cx="12179497" cy="792781"/>
          </a:xfrm>
          <a:prstGeom prst="rect">
            <a:avLst/>
          </a:prstGeom>
          <a:solidFill>
            <a:schemeClr val="bg2"/>
          </a:solidFill>
        </p:spPr>
        <p:txBody>
          <a:bodyPr wrap="square" rtlCol="0">
            <a:spAutoFit/>
          </a:bodyPr>
          <a:lstStyle/>
          <a:p>
            <a:pPr lvl="0">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This solution supports everyday workflows across teams. Whether you’re in QA, engineering, operations, or leadership—this is about better clarity, faster action, and saving time.</a:t>
            </a:r>
          </a:p>
        </p:txBody>
      </p:sp>
    </p:spTree>
    <p:extLst>
      <p:ext uri="{BB962C8B-B14F-4D97-AF65-F5344CB8AC3E}">
        <p14:creationId xmlns:p14="http://schemas.microsoft.com/office/powerpoint/2010/main" val="2997839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17600"/>
            <a:ext cx="580771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Solution Approaches</a:t>
            </a:r>
            <a:endParaRPr lang="en-US" sz="4450" dirty="0"/>
          </a:p>
        </p:txBody>
      </p:sp>
      <p:grpSp>
        <p:nvGrpSpPr>
          <p:cNvPr id="22" name="Group 21">
            <a:extLst>
              <a:ext uri="{FF2B5EF4-FFF2-40B4-BE49-F238E27FC236}">
                <a16:creationId xmlns:a16="http://schemas.microsoft.com/office/drawing/2014/main" id="{11619901-4D44-F9BA-DAD2-6206BB3E215D}"/>
              </a:ext>
            </a:extLst>
          </p:cNvPr>
          <p:cNvGrpSpPr/>
          <p:nvPr/>
        </p:nvGrpSpPr>
        <p:grpSpPr>
          <a:xfrm>
            <a:off x="429144" y="2070795"/>
            <a:ext cx="6399655" cy="4010732"/>
            <a:chOff x="793790" y="3078718"/>
            <a:chExt cx="13278684" cy="4010732"/>
          </a:xfrm>
        </p:grpSpPr>
        <p:sp>
          <p:nvSpPr>
            <p:cNvPr id="3" name="Shape 1"/>
            <p:cNvSpPr/>
            <p:nvPr/>
          </p:nvSpPr>
          <p:spPr>
            <a:xfrm>
              <a:off x="793790" y="3078718"/>
              <a:ext cx="13042821" cy="2616518"/>
            </a:xfrm>
            <a:prstGeom prst="roundRect">
              <a:avLst>
                <a:gd name="adj" fmla="val 3641"/>
              </a:avLst>
            </a:prstGeom>
            <a:noFill/>
            <a:ln w="7620">
              <a:solidFill>
                <a:srgbClr val="000000">
                  <a:alpha val="8000"/>
                </a:srgbClr>
              </a:solidFill>
              <a:prstDash val="solid"/>
            </a:ln>
          </p:spPr>
          <p:txBody>
            <a:bodyPr/>
            <a:lstStyle/>
            <a:p>
              <a:endParaRPr lang="en-IN" sz="1400">
                <a:latin typeface="Roboto" panose="02000000000000000000" pitchFamily="2" charset="0"/>
                <a:ea typeface="Roboto" panose="02000000000000000000" pitchFamily="2" charset="0"/>
                <a:cs typeface="Roboto" panose="02000000000000000000" pitchFamily="2" charset="0"/>
              </a:endParaRPr>
            </a:p>
          </p:txBody>
        </p:sp>
        <p:sp>
          <p:nvSpPr>
            <p:cNvPr id="4" name="Shape 2"/>
            <p:cNvSpPr/>
            <p:nvPr/>
          </p:nvSpPr>
          <p:spPr>
            <a:xfrm>
              <a:off x="801410" y="3086338"/>
              <a:ext cx="13026271" cy="650319"/>
            </a:xfrm>
            <a:prstGeom prst="rect">
              <a:avLst/>
            </a:prstGeom>
            <a:solidFill>
              <a:srgbClr val="FFFFFF">
                <a:alpha val="4000"/>
              </a:srgbClr>
            </a:solidFill>
            <a:ln/>
          </p:spPr>
          <p:txBody>
            <a:bodyPr/>
            <a:lstStyle/>
            <a:p>
              <a:endParaRPr lang="en-IN" sz="1400">
                <a:latin typeface="Roboto" panose="02000000000000000000" pitchFamily="2" charset="0"/>
                <a:ea typeface="Roboto" panose="02000000000000000000" pitchFamily="2" charset="0"/>
                <a:cs typeface="Roboto" panose="02000000000000000000" pitchFamily="2" charset="0"/>
              </a:endParaRPr>
            </a:p>
          </p:txBody>
        </p:sp>
        <p:sp>
          <p:nvSpPr>
            <p:cNvPr id="5" name="Text 3"/>
            <p:cNvSpPr/>
            <p:nvPr/>
          </p:nvSpPr>
          <p:spPr>
            <a:xfrm>
              <a:off x="1029653" y="3230047"/>
              <a:ext cx="3884176" cy="362903"/>
            </a:xfrm>
            <a:prstGeom prst="rect">
              <a:avLst/>
            </a:prstGeom>
            <a:noFill/>
            <a:ln/>
          </p:spPr>
          <p:txBody>
            <a:bodyPr wrap="none" lIns="0" tIns="0" rIns="0" bIns="0" rtlCol="0" anchor="t"/>
            <a:lstStyle/>
            <a:p>
              <a:pPr marL="0" indent="0" algn="l">
                <a:lnSpc>
                  <a:spcPts val="2850"/>
                </a:lnSpc>
                <a:buNone/>
              </a:pPr>
              <a:r>
                <a:rPr lang="en-US" sz="1400" b="1" dirty="0">
                  <a:solidFill>
                    <a:srgbClr val="3C3939"/>
                  </a:solidFill>
                  <a:latin typeface="Roboto" panose="02000000000000000000" pitchFamily="2" charset="0"/>
                  <a:ea typeface="Roboto" panose="02000000000000000000" pitchFamily="2" charset="0"/>
                  <a:cs typeface="Roboto" panose="02000000000000000000" pitchFamily="2" charset="0"/>
                </a:rPr>
                <a:t>Approach</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6" name="Text 4"/>
            <p:cNvSpPr/>
            <p:nvPr/>
          </p:nvSpPr>
          <p:spPr>
            <a:xfrm>
              <a:off x="5375077" y="3230047"/>
              <a:ext cx="3880366" cy="362903"/>
            </a:xfrm>
            <a:prstGeom prst="rect">
              <a:avLst/>
            </a:prstGeom>
            <a:noFill/>
            <a:ln/>
          </p:spPr>
          <p:txBody>
            <a:bodyPr wrap="none" lIns="0" tIns="0" rIns="0" bIns="0" rtlCol="0" anchor="t"/>
            <a:lstStyle/>
            <a:p>
              <a:pPr marL="0" indent="0" algn="l">
                <a:lnSpc>
                  <a:spcPts val="2850"/>
                </a:lnSpc>
                <a:buNone/>
              </a:pPr>
              <a:r>
                <a:rPr lang="en-US" sz="1400" b="1" dirty="0">
                  <a:solidFill>
                    <a:srgbClr val="3C3939"/>
                  </a:solidFill>
                  <a:latin typeface="Roboto" panose="02000000000000000000" pitchFamily="2" charset="0"/>
                  <a:ea typeface="Roboto" panose="02000000000000000000" pitchFamily="2" charset="0"/>
                  <a:cs typeface="Roboto" panose="02000000000000000000" pitchFamily="2" charset="0"/>
                </a:rPr>
                <a:t>Strengths</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 5"/>
            <p:cNvSpPr/>
            <p:nvPr/>
          </p:nvSpPr>
          <p:spPr>
            <a:xfrm>
              <a:off x="9716691" y="3230047"/>
              <a:ext cx="3884176" cy="362903"/>
            </a:xfrm>
            <a:prstGeom prst="rect">
              <a:avLst/>
            </a:prstGeom>
            <a:noFill/>
            <a:ln/>
          </p:spPr>
          <p:txBody>
            <a:bodyPr wrap="none" lIns="0" tIns="0" rIns="0" bIns="0" rtlCol="0" anchor="t"/>
            <a:lstStyle/>
            <a:p>
              <a:pPr marL="0" indent="0" algn="l">
                <a:lnSpc>
                  <a:spcPts val="2850"/>
                </a:lnSpc>
                <a:buNone/>
              </a:pPr>
              <a:r>
                <a:rPr lang="en-US" sz="1400" b="1" dirty="0">
                  <a:solidFill>
                    <a:srgbClr val="3C3939"/>
                  </a:solidFill>
                  <a:latin typeface="Roboto" panose="02000000000000000000" pitchFamily="2" charset="0"/>
                  <a:ea typeface="Roboto" panose="02000000000000000000" pitchFamily="2" charset="0"/>
                  <a:cs typeface="Roboto" panose="02000000000000000000" pitchFamily="2" charset="0"/>
                </a:rPr>
                <a:t>Limitations</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8" name="Shape 6"/>
            <p:cNvSpPr/>
            <p:nvPr/>
          </p:nvSpPr>
          <p:spPr>
            <a:xfrm>
              <a:off x="801410" y="3736658"/>
              <a:ext cx="13026271" cy="650319"/>
            </a:xfrm>
            <a:prstGeom prst="rect">
              <a:avLst/>
            </a:prstGeom>
            <a:solidFill>
              <a:srgbClr val="000000">
                <a:alpha val="4000"/>
              </a:srgbClr>
            </a:solidFill>
            <a:ln/>
          </p:spPr>
          <p:txBody>
            <a:bodyPr/>
            <a:lstStyle/>
            <a:p>
              <a:endParaRPr lang="en-IN" sz="1400">
                <a:latin typeface="Roboto" panose="02000000000000000000" pitchFamily="2" charset="0"/>
                <a:ea typeface="Roboto" panose="02000000000000000000" pitchFamily="2" charset="0"/>
                <a:cs typeface="Roboto" panose="02000000000000000000" pitchFamily="2" charset="0"/>
              </a:endParaRPr>
            </a:p>
          </p:txBody>
        </p:sp>
        <p:sp>
          <p:nvSpPr>
            <p:cNvPr id="9" name="Text 7"/>
            <p:cNvSpPr/>
            <p:nvPr/>
          </p:nvSpPr>
          <p:spPr>
            <a:xfrm>
              <a:off x="1029653" y="3880366"/>
              <a:ext cx="388417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Rule-Based</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10" name="Text 8"/>
            <p:cNvSpPr/>
            <p:nvPr/>
          </p:nvSpPr>
          <p:spPr>
            <a:xfrm>
              <a:off x="5375077" y="3880366"/>
              <a:ext cx="388036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Interpretable, safe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11" name="Text 9"/>
            <p:cNvSpPr/>
            <p:nvPr/>
          </p:nvSpPr>
          <p:spPr>
            <a:xfrm>
              <a:off x="9716691" y="3880366"/>
              <a:ext cx="388417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Doesn't scale, brittle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12" name="Shape 10"/>
            <p:cNvSpPr/>
            <p:nvPr/>
          </p:nvSpPr>
          <p:spPr>
            <a:xfrm>
              <a:off x="801410" y="4386977"/>
              <a:ext cx="13026271" cy="650319"/>
            </a:xfrm>
            <a:prstGeom prst="rect">
              <a:avLst/>
            </a:prstGeom>
            <a:solidFill>
              <a:srgbClr val="FFFFFF">
                <a:alpha val="4000"/>
              </a:srgbClr>
            </a:solidFill>
            <a:ln/>
          </p:spPr>
          <p:txBody>
            <a:bodyPr/>
            <a:lstStyle/>
            <a:p>
              <a:endParaRPr lang="en-IN" sz="1400">
                <a:latin typeface="Roboto" panose="02000000000000000000" pitchFamily="2" charset="0"/>
                <a:ea typeface="Roboto" panose="02000000000000000000" pitchFamily="2" charset="0"/>
                <a:cs typeface="Roboto" panose="02000000000000000000" pitchFamily="2" charset="0"/>
              </a:endParaRPr>
            </a:p>
          </p:txBody>
        </p:sp>
        <p:sp>
          <p:nvSpPr>
            <p:cNvPr id="13" name="Text 11"/>
            <p:cNvSpPr/>
            <p:nvPr/>
          </p:nvSpPr>
          <p:spPr>
            <a:xfrm>
              <a:off x="1029653" y="4530685"/>
              <a:ext cx="388417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Third-Party APIs</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14" name="Text 12"/>
            <p:cNvSpPr/>
            <p:nvPr/>
          </p:nvSpPr>
          <p:spPr>
            <a:xfrm>
              <a:off x="5375079" y="4530685"/>
              <a:ext cx="2820333"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Quick start, pre-trained</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15" name="Text 13"/>
            <p:cNvSpPr/>
            <p:nvPr/>
          </p:nvSpPr>
          <p:spPr>
            <a:xfrm>
              <a:off x="9716690" y="4323270"/>
              <a:ext cx="388417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Limited tuning, privacy </a:t>
              </a:r>
            </a:p>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risk</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16" name="Shape 14"/>
            <p:cNvSpPr/>
            <p:nvPr/>
          </p:nvSpPr>
          <p:spPr>
            <a:xfrm>
              <a:off x="801410" y="5037296"/>
              <a:ext cx="13026271" cy="913091"/>
            </a:xfrm>
            <a:prstGeom prst="rect">
              <a:avLst/>
            </a:prstGeom>
            <a:solidFill>
              <a:srgbClr val="000000">
                <a:alpha val="4000"/>
              </a:srgbClr>
            </a:solidFill>
            <a:ln/>
          </p:spPr>
          <p:txBody>
            <a:bodyPr/>
            <a:lstStyle/>
            <a:p>
              <a:endParaRPr lang="en-IN" sz="1400">
                <a:latin typeface="Roboto" panose="02000000000000000000" pitchFamily="2" charset="0"/>
                <a:ea typeface="Roboto" panose="02000000000000000000" pitchFamily="2" charset="0"/>
                <a:cs typeface="Roboto" panose="02000000000000000000" pitchFamily="2" charset="0"/>
              </a:endParaRPr>
            </a:p>
          </p:txBody>
        </p:sp>
        <p:sp>
          <p:nvSpPr>
            <p:cNvPr id="17" name="Text 15"/>
            <p:cNvSpPr/>
            <p:nvPr/>
          </p:nvSpPr>
          <p:spPr>
            <a:xfrm>
              <a:off x="1029653" y="5181005"/>
              <a:ext cx="388417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Custom ML (Chosen)</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18" name="Text 16"/>
            <p:cNvSpPr/>
            <p:nvPr/>
          </p:nvSpPr>
          <p:spPr>
            <a:xfrm>
              <a:off x="5375078" y="5181005"/>
              <a:ext cx="2820335"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Tunable, secure, </a:t>
              </a:r>
            </a:p>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domain adaptable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19" name="Text 17"/>
            <p:cNvSpPr/>
            <p:nvPr/>
          </p:nvSpPr>
          <p:spPr>
            <a:xfrm>
              <a:off x="9716691" y="5181005"/>
              <a:ext cx="388417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Needs upfront model </a:t>
              </a:r>
            </a:p>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tuning</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20" name="Text 18"/>
            <p:cNvSpPr/>
            <p:nvPr/>
          </p:nvSpPr>
          <p:spPr>
            <a:xfrm>
              <a:off x="1029653" y="6726547"/>
              <a:ext cx="13042821"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anose="02000000000000000000" pitchFamily="2" charset="0"/>
                  <a:ea typeface="Roboto" panose="02000000000000000000" pitchFamily="2" charset="0"/>
                  <a:cs typeface="Roboto" panose="02000000000000000000" pitchFamily="2" charset="0"/>
                </a:rPr>
                <a:t>Custom ML solution provides the security and adaptability needed for enterprise use</a:t>
              </a:r>
              <a:endParaRPr lang="en-US" sz="1400" dirty="0">
                <a:latin typeface="Roboto" panose="02000000000000000000" pitchFamily="2" charset="0"/>
                <a:ea typeface="Roboto" panose="02000000000000000000" pitchFamily="2" charset="0"/>
                <a:cs typeface="Roboto" panose="02000000000000000000" pitchFamily="2" charset="0"/>
              </a:endParaRPr>
            </a:p>
          </p:txBody>
        </p:sp>
      </p:grpSp>
      <p:sp>
        <p:nvSpPr>
          <p:cNvPr id="21" name="TextBox 20">
            <a:extLst>
              <a:ext uri="{FF2B5EF4-FFF2-40B4-BE49-F238E27FC236}">
                <a16:creationId xmlns:a16="http://schemas.microsoft.com/office/drawing/2014/main" id="{2265CEDC-E88D-D1E4-E783-27A3C85DA7B3}"/>
              </a:ext>
            </a:extLst>
          </p:cNvPr>
          <p:cNvSpPr txBox="1"/>
          <p:nvPr/>
        </p:nvSpPr>
        <p:spPr>
          <a:xfrm>
            <a:off x="349730" y="6776945"/>
            <a:ext cx="6965470" cy="1159292"/>
          </a:xfrm>
          <a:prstGeom prst="rect">
            <a:avLst/>
          </a:prstGeom>
          <a:solidFill>
            <a:schemeClr val="bg2"/>
          </a:solidFill>
        </p:spPr>
        <p:txBody>
          <a:bodyPr wrap="square" rtlCol="0">
            <a:spAutoFit/>
          </a:bodyPr>
          <a:lstStyle/>
          <a:p>
            <a:pPr>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We chose the third approach (Custom ML Model) because it lets us build a solution that is secure, domain-specific, and extensible—fit for enterprise-grade needs.</a:t>
            </a:r>
            <a:endParaRPr lang="en-US" sz="1600" b="1" dirty="0">
              <a:latin typeface="Roboto" panose="02000000000000000000" pitchFamily="2" charset="0"/>
              <a:ea typeface="Roboto" panose="02000000000000000000" pitchFamily="2" charset="0"/>
              <a:cs typeface="Roboto" panose="02000000000000000000" pitchFamily="2" charset="0"/>
            </a:endParaRPr>
          </a:p>
        </p:txBody>
      </p:sp>
      <p:grpSp>
        <p:nvGrpSpPr>
          <p:cNvPr id="23" name="Group 22">
            <a:extLst>
              <a:ext uri="{FF2B5EF4-FFF2-40B4-BE49-F238E27FC236}">
                <a16:creationId xmlns:a16="http://schemas.microsoft.com/office/drawing/2014/main" id="{766EDB7F-33C8-7DC4-0ABD-D8D6A18BAD75}"/>
              </a:ext>
            </a:extLst>
          </p:cNvPr>
          <p:cNvGrpSpPr/>
          <p:nvPr/>
        </p:nvGrpSpPr>
        <p:grpSpPr>
          <a:xfrm>
            <a:off x="7994690" y="1840774"/>
            <a:ext cx="5702260" cy="4779771"/>
            <a:chOff x="793790" y="1917502"/>
            <a:chExt cx="7556420" cy="5443537"/>
          </a:xfrm>
        </p:grpSpPr>
        <p:pic>
          <p:nvPicPr>
            <p:cNvPr id="24" name="Image 1" descr="preencoded.png">
              <a:extLst>
                <a:ext uri="{FF2B5EF4-FFF2-40B4-BE49-F238E27FC236}">
                  <a16:creationId xmlns:a16="http://schemas.microsoft.com/office/drawing/2014/main" id="{C04A9C94-F1B0-FBAA-376F-269C9E081FCB}"/>
                </a:ext>
              </a:extLst>
            </p:cNvPr>
            <p:cNvPicPr>
              <a:picLocks noChangeAspect="1"/>
            </p:cNvPicPr>
            <p:nvPr/>
          </p:nvPicPr>
          <p:blipFill>
            <a:blip r:embed="rId3"/>
            <a:stretch>
              <a:fillRect/>
            </a:stretch>
          </p:blipFill>
          <p:spPr>
            <a:xfrm>
              <a:off x="793790" y="1917502"/>
              <a:ext cx="1134070" cy="1360884"/>
            </a:xfrm>
            <a:prstGeom prst="rect">
              <a:avLst/>
            </a:prstGeom>
          </p:spPr>
        </p:pic>
        <p:sp>
          <p:nvSpPr>
            <p:cNvPr id="25" name="Text 1">
              <a:extLst>
                <a:ext uri="{FF2B5EF4-FFF2-40B4-BE49-F238E27FC236}">
                  <a16:creationId xmlns:a16="http://schemas.microsoft.com/office/drawing/2014/main" id="{1D63BB9D-8DB0-5F5C-A520-839BFEBDDB16}"/>
                </a:ext>
              </a:extLst>
            </p:cNvPr>
            <p:cNvSpPr/>
            <p:nvPr/>
          </p:nvSpPr>
          <p:spPr>
            <a:xfrm>
              <a:off x="2154674" y="2144316"/>
              <a:ext cx="2835235" cy="354330"/>
            </a:xfrm>
            <a:prstGeom prst="rect">
              <a:avLst/>
            </a:prstGeom>
            <a:noFill/>
            <a:ln/>
          </p:spPr>
          <p:txBody>
            <a:bodyPr wrap="none" lIns="0" tIns="0" rIns="0" bIns="0" rtlCol="0" anchor="t"/>
            <a:lstStyle/>
            <a:p>
              <a:pPr marL="0" indent="0" algn="l">
                <a:lnSpc>
                  <a:spcPts val="2750"/>
                </a:lnSpc>
                <a:buNone/>
              </a:pPr>
              <a:r>
                <a:rPr lang="en-US" dirty="0">
                  <a:solidFill>
                    <a:srgbClr val="3C3939"/>
                  </a:solidFill>
                  <a:latin typeface="Raleway" pitchFamily="34" charset="0"/>
                  <a:ea typeface="Raleway" pitchFamily="34" charset="-122"/>
                  <a:cs typeface="Raleway" pitchFamily="34" charset="-120"/>
                </a:rPr>
                <a:t>Text Ingestion</a:t>
              </a:r>
              <a:endParaRPr lang="en-US" dirty="0"/>
            </a:p>
          </p:txBody>
        </p:sp>
        <p:sp>
          <p:nvSpPr>
            <p:cNvPr id="26" name="Text 2">
              <a:extLst>
                <a:ext uri="{FF2B5EF4-FFF2-40B4-BE49-F238E27FC236}">
                  <a16:creationId xmlns:a16="http://schemas.microsoft.com/office/drawing/2014/main" id="{05A1D96F-9E28-8D5E-F5A0-FFA2FADF603B}"/>
                </a:ext>
              </a:extLst>
            </p:cNvPr>
            <p:cNvSpPr/>
            <p:nvPr/>
          </p:nvSpPr>
          <p:spPr>
            <a:xfrm>
              <a:off x="2154674" y="2634734"/>
              <a:ext cx="619553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itchFamily="34" charset="0"/>
                  <a:ea typeface="Roboto" pitchFamily="34" charset="-122"/>
                  <a:cs typeface="Roboto" pitchFamily="34" charset="-120"/>
                </a:rPr>
                <a:t>Preprocessing and cleaning of enterprise documents</a:t>
              </a:r>
              <a:endParaRPr lang="en-US" sz="1400" dirty="0"/>
            </a:p>
          </p:txBody>
        </p:sp>
        <p:pic>
          <p:nvPicPr>
            <p:cNvPr id="27" name="Image 2" descr="preencoded.png">
              <a:extLst>
                <a:ext uri="{FF2B5EF4-FFF2-40B4-BE49-F238E27FC236}">
                  <a16:creationId xmlns:a16="http://schemas.microsoft.com/office/drawing/2014/main" id="{504293C9-09E9-71E6-622F-7ECFD58BF6DD}"/>
                </a:ext>
              </a:extLst>
            </p:cNvPr>
            <p:cNvPicPr>
              <a:picLocks noChangeAspect="1"/>
            </p:cNvPicPr>
            <p:nvPr/>
          </p:nvPicPr>
          <p:blipFill>
            <a:blip r:embed="rId4"/>
            <a:stretch>
              <a:fillRect/>
            </a:stretch>
          </p:blipFill>
          <p:spPr>
            <a:xfrm>
              <a:off x="793790" y="3278386"/>
              <a:ext cx="1134070" cy="1360884"/>
            </a:xfrm>
            <a:prstGeom prst="rect">
              <a:avLst/>
            </a:prstGeom>
          </p:spPr>
        </p:pic>
        <p:sp>
          <p:nvSpPr>
            <p:cNvPr id="28" name="Text 3">
              <a:extLst>
                <a:ext uri="{FF2B5EF4-FFF2-40B4-BE49-F238E27FC236}">
                  <a16:creationId xmlns:a16="http://schemas.microsoft.com/office/drawing/2014/main" id="{1D70B213-6755-1375-19DA-B34F1BB68B73}"/>
                </a:ext>
              </a:extLst>
            </p:cNvPr>
            <p:cNvSpPr/>
            <p:nvPr/>
          </p:nvSpPr>
          <p:spPr>
            <a:xfrm>
              <a:off x="2154674" y="3505200"/>
              <a:ext cx="2835235" cy="354330"/>
            </a:xfrm>
            <a:prstGeom prst="rect">
              <a:avLst/>
            </a:prstGeom>
            <a:noFill/>
            <a:ln/>
          </p:spPr>
          <p:txBody>
            <a:bodyPr wrap="none" lIns="0" tIns="0" rIns="0" bIns="0" rtlCol="0" anchor="t"/>
            <a:lstStyle/>
            <a:p>
              <a:pPr marL="0" indent="0" algn="l">
                <a:lnSpc>
                  <a:spcPts val="2750"/>
                </a:lnSpc>
                <a:buNone/>
              </a:pPr>
              <a:r>
                <a:rPr lang="en-US" dirty="0">
                  <a:solidFill>
                    <a:srgbClr val="3C3939"/>
                  </a:solidFill>
                  <a:latin typeface="Raleway" pitchFamily="34" charset="0"/>
                  <a:ea typeface="Raleway" pitchFamily="34" charset="-122"/>
                  <a:cs typeface="Raleway" pitchFamily="34" charset="-120"/>
                </a:rPr>
                <a:t>ML Processing</a:t>
              </a:r>
              <a:endParaRPr lang="en-US" dirty="0"/>
            </a:p>
          </p:txBody>
        </p:sp>
        <p:sp>
          <p:nvSpPr>
            <p:cNvPr id="29" name="Text 4">
              <a:extLst>
                <a:ext uri="{FF2B5EF4-FFF2-40B4-BE49-F238E27FC236}">
                  <a16:creationId xmlns:a16="http://schemas.microsoft.com/office/drawing/2014/main" id="{85C947C4-7559-67F1-2869-33EFC849F4A9}"/>
                </a:ext>
              </a:extLst>
            </p:cNvPr>
            <p:cNvSpPr/>
            <p:nvPr/>
          </p:nvSpPr>
          <p:spPr>
            <a:xfrm>
              <a:off x="2154674" y="3995618"/>
              <a:ext cx="619553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itchFamily="34" charset="0"/>
                  <a:ea typeface="Roboto" pitchFamily="34" charset="-122"/>
                  <a:cs typeface="Roboto" pitchFamily="34" charset="-120"/>
                </a:rPr>
                <a:t>Custom BART model summarizes content</a:t>
              </a:r>
              <a:endParaRPr lang="en-US" sz="1400" dirty="0"/>
            </a:p>
          </p:txBody>
        </p:sp>
        <p:pic>
          <p:nvPicPr>
            <p:cNvPr id="30" name="Image 3" descr="preencoded.png">
              <a:extLst>
                <a:ext uri="{FF2B5EF4-FFF2-40B4-BE49-F238E27FC236}">
                  <a16:creationId xmlns:a16="http://schemas.microsoft.com/office/drawing/2014/main" id="{89E1F78E-E0BF-7F43-5BAB-A16BE4D27D59}"/>
                </a:ext>
              </a:extLst>
            </p:cNvPr>
            <p:cNvPicPr>
              <a:picLocks noChangeAspect="1"/>
            </p:cNvPicPr>
            <p:nvPr/>
          </p:nvPicPr>
          <p:blipFill>
            <a:blip r:embed="rId5"/>
            <a:stretch>
              <a:fillRect/>
            </a:stretch>
          </p:blipFill>
          <p:spPr>
            <a:xfrm>
              <a:off x="793790" y="4639270"/>
              <a:ext cx="1134070" cy="1360884"/>
            </a:xfrm>
            <a:prstGeom prst="rect">
              <a:avLst/>
            </a:prstGeom>
          </p:spPr>
        </p:pic>
        <p:sp>
          <p:nvSpPr>
            <p:cNvPr id="31" name="Text 5">
              <a:extLst>
                <a:ext uri="{FF2B5EF4-FFF2-40B4-BE49-F238E27FC236}">
                  <a16:creationId xmlns:a16="http://schemas.microsoft.com/office/drawing/2014/main" id="{D42E543B-F83C-7D2C-3C9F-07BA8DE66994}"/>
                </a:ext>
              </a:extLst>
            </p:cNvPr>
            <p:cNvSpPr/>
            <p:nvPr/>
          </p:nvSpPr>
          <p:spPr>
            <a:xfrm>
              <a:off x="2154674" y="4866084"/>
              <a:ext cx="2835235" cy="354330"/>
            </a:xfrm>
            <a:prstGeom prst="rect">
              <a:avLst/>
            </a:prstGeom>
            <a:noFill/>
            <a:ln/>
          </p:spPr>
          <p:txBody>
            <a:bodyPr wrap="none" lIns="0" tIns="0" rIns="0" bIns="0" rtlCol="0" anchor="t"/>
            <a:lstStyle/>
            <a:p>
              <a:pPr marL="0" indent="0" algn="l">
                <a:lnSpc>
                  <a:spcPts val="2750"/>
                </a:lnSpc>
                <a:buNone/>
              </a:pPr>
              <a:r>
                <a:rPr lang="en-US" dirty="0">
                  <a:solidFill>
                    <a:srgbClr val="3C3939"/>
                  </a:solidFill>
                  <a:latin typeface="Raleway" pitchFamily="34" charset="0"/>
                  <a:ea typeface="Raleway" pitchFamily="34" charset="-122"/>
                  <a:cs typeface="Raleway" pitchFamily="34" charset="-120"/>
                </a:rPr>
                <a:t>Evaluation</a:t>
              </a:r>
              <a:endParaRPr lang="en-US" dirty="0"/>
            </a:p>
          </p:txBody>
        </p:sp>
        <p:sp>
          <p:nvSpPr>
            <p:cNvPr id="32" name="Text 6">
              <a:extLst>
                <a:ext uri="{FF2B5EF4-FFF2-40B4-BE49-F238E27FC236}">
                  <a16:creationId xmlns:a16="http://schemas.microsoft.com/office/drawing/2014/main" id="{04AFA476-545C-53F8-3E4F-06DC9427E032}"/>
                </a:ext>
              </a:extLst>
            </p:cNvPr>
            <p:cNvSpPr/>
            <p:nvPr/>
          </p:nvSpPr>
          <p:spPr>
            <a:xfrm>
              <a:off x="2154674" y="5356503"/>
              <a:ext cx="619553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itchFamily="34" charset="0"/>
                  <a:ea typeface="Roboto" pitchFamily="34" charset="-122"/>
                  <a:cs typeface="Roboto" pitchFamily="34" charset="-120"/>
                </a:rPr>
                <a:t>Business-aligned metrics ensure quality</a:t>
              </a:r>
              <a:endParaRPr lang="en-US" sz="1400" dirty="0"/>
            </a:p>
          </p:txBody>
        </p:sp>
        <p:pic>
          <p:nvPicPr>
            <p:cNvPr id="33" name="Image 4" descr="preencoded.png">
              <a:extLst>
                <a:ext uri="{FF2B5EF4-FFF2-40B4-BE49-F238E27FC236}">
                  <a16:creationId xmlns:a16="http://schemas.microsoft.com/office/drawing/2014/main" id="{90E65EC7-8DEC-EF20-3759-37438906C6F5}"/>
                </a:ext>
              </a:extLst>
            </p:cNvPr>
            <p:cNvPicPr>
              <a:picLocks noChangeAspect="1"/>
            </p:cNvPicPr>
            <p:nvPr/>
          </p:nvPicPr>
          <p:blipFill>
            <a:blip r:embed="rId6"/>
            <a:stretch>
              <a:fillRect/>
            </a:stretch>
          </p:blipFill>
          <p:spPr>
            <a:xfrm>
              <a:off x="793790" y="6000155"/>
              <a:ext cx="1134070" cy="1360884"/>
            </a:xfrm>
            <a:prstGeom prst="rect">
              <a:avLst/>
            </a:prstGeom>
          </p:spPr>
        </p:pic>
        <p:sp>
          <p:nvSpPr>
            <p:cNvPr id="34" name="Text 7">
              <a:extLst>
                <a:ext uri="{FF2B5EF4-FFF2-40B4-BE49-F238E27FC236}">
                  <a16:creationId xmlns:a16="http://schemas.microsoft.com/office/drawing/2014/main" id="{14EB89AC-F056-7C7E-0E16-832F09F1A4DE}"/>
                </a:ext>
              </a:extLst>
            </p:cNvPr>
            <p:cNvSpPr/>
            <p:nvPr/>
          </p:nvSpPr>
          <p:spPr>
            <a:xfrm>
              <a:off x="2154674" y="6226969"/>
              <a:ext cx="2835235" cy="354330"/>
            </a:xfrm>
            <a:prstGeom prst="rect">
              <a:avLst/>
            </a:prstGeom>
            <a:noFill/>
            <a:ln/>
          </p:spPr>
          <p:txBody>
            <a:bodyPr wrap="none" lIns="0" tIns="0" rIns="0" bIns="0" rtlCol="0" anchor="t"/>
            <a:lstStyle/>
            <a:p>
              <a:pPr marL="0" indent="0" algn="l">
                <a:lnSpc>
                  <a:spcPts val="2750"/>
                </a:lnSpc>
                <a:buNone/>
              </a:pPr>
              <a:r>
                <a:rPr lang="en-US" dirty="0">
                  <a:solidFill>
                    <a:srgbClr val="3C3939"/>
                  </a:solidFill>
                  <a:latin typeface="Raleway" pitchFamily="34" charset="0"/>
                  <a:ea typeface="Raleway" pitchFamily="34" charset="-122"/>
                  <a:cs typeface="Raleway" pitchFamily="34" charset="-120"/>
                </a:rPr>
                <a:t>Human Feedback</a:t>
              </a:r>
              <a:endParaRPr lang="en-US" dirty="0"/>
            </a:p>
          </p:txBody>
        </p:sp>
        <p:sp>
          <p:nvSpPr>
            <p:cNvPr id="35" name="Text 8">
              <a:extLst>
                <a:ext uri="{FF2B5EF4-FFF2-40B4-BE49-F238E27FC236}">
                  <a16:creationId xmlns:a16="http://schemas.microsoft.com/office/drawing/2014/main" id="{51BAF756-75C8-17A1-7323-1998C2B10F53}"/>
                </a:ext>
              </a:extLst>
            </p:cNvPr>
            <p:cNvSpPr/>
            <p:nvPr/>
          </p:nvSpPr>
          <p:spPr>
            <a:xfrm>
              <a:off x="2154674" y="6717387"/>
              <a:ext cx="6195536" cy="362903"/>
            </a:xfrm>
            <a:prstGeom prst="rect">
              <a:avLst/>
            </a:prstGeom>
            <a:noFill/>
            <a:ln/>
          </p:spPr>
          <p:txBody>
            <a:bodyPr wrap="none" lIns="0" tIns="0" rIns="0" bIns="0" rtlCol="0" anchor="t"/>
            <a:lstStyle/>
            <a:p>
              <a:pPr marL="0" indent="0" algn="l">
                <a:lnSpc>
                  <a:spcPts val="2850"/>
                </a:lnSpc>
                <a:buNone/>
              </a:pPr>
              <a:r>
                <a:rPr lang="en-US" sz="1400" dirty="0">
                  <a:solidFill>
                    <a:srgbClr val="3C3939"/>
                  </a:solidFill>
                  <a:latin typeface="Roboto" pitchFamily="34" charset="0"/>
                  <a:ea typeface="Roboto" pitchFamily="34" charset="-122"/>
                  <a:cs typeface="Roboto" pitchFamily="34" charset="-120"/>
                </a:rPr>
                <a:t>Feedback loop for critical content</a:t>
              </a:r>
              <a:endParaRPr lang="en-US" sz="1400" dirty="0"/>
            </a:p>
          </p:txBody>
        </p:sp>
      </p:grpSp>
      <p:sp>
        <p:nvSpPr>
          <p:cNvPr id="36" name="TextBox 35">
            <a:extLst>
              <a:ext uri="{FF2B5EF4-FFF2-40B4-BE49-F238E27FC236}">
                <a16:creationId xmlns:a16="http://schemas.microsoft.com/office/drawing/2014/main" id="{B99810F6-206F-1384-BB07-68BB83E87156}"/>
              </a:ext>
            </a:extLst>
          </p:cNvPr>
          <p:cNvSpPr txBox="1"/>
          <p:nvPr/>
        </p:nvSpPr>
        <p:spPr>
          <a:xfrm>
            <a:off x="8077199" y="6776945"/>
            <a:ext cx="5619751" cy="1159292"/>
          </a:xfrm>
          <a:prstGeom prst="rect">
            <a:avLst/>
          </a:prstGeom>
          <a:solidFill>
            <a:schemeClr val="bg2"/>
          </a:solidFill>
        </p:spPr>
        <p:txBody>
          <a:bodyPr wrap="square" rtlCol="0">
            <a:spAutoFit/>
          </a:bodyPr>
          <a:lstStyle/>
          <a:p>
            <a:pPr>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Our design ensures that critical information isn’t missed and that summaries can be trusted. It fits enterprise workflows securely.</a:t>
            </a:r>
            <a:endParaRPr lang="en-US" sz="1600" b="1" dirty="0">
              <a:latin typeface="Roboto" panose="02000000000000000000" pitchFamily="2" charset="0"/>
              <a:ea typeface="Roboto" panose="02000000000000000000" pitchFamily="2" charset="0"/>
              <a:cs typeface="Roboto" panose="02000000000000000000" pitchFamily="2" charset="0"/>
            </a:endParaRPr>
          </a:p>
        </p:txBody>
      </p:sp>
      <p:cxnSp>
        <p:nvCxnSpPr>
          <p:cNvPr id="40" name="Straight Connector 39">
            <a:extLst>
              <a:ext uri="{FF2B5EF4-FFF2-40B4-BE49-F238E27FC236}">
                <a16:creationId xmlns:a16="http://schemas.microsoft.com/office/drawing/2014/main" id="{C274680A-790E-56E2-F90E-A490CCC1990C}"/>
              </a:ext>
            </a:extLst>
          </p:cNvPr>
          <p:cNvCxnSpPr/>
          <p:nvPr/>
        </p:nvCxnSpPr>
        <p:spPr>
          <a:xfrm>
            <a:off x="7609111" y="1775459"/>
            <a:ext cx="0" cy="6095463"/>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1" name="Text 0">
            <a:extLst>
              <a:ext uri="{FF2B5EF4-FFF2-40B4-BE49-F238E27FC236}">
                <a16:creationId xmlns:a16="http://schemas.microsoft.com/office/drawing/2014/main" id="{485A8E5F-B08C-CBE2-DE23-52F05737B399}"/>
              </a:ext>
            </a:extLst>
          </p:cNvPr>
          <p:cNvSpPr/>
          <p:nvPr/>
        </p:nvSpPr>
        <p:spPr>
          <a:xfrm>
            <a:off x="7609111" y="608452"/>
            <a:ext cx="580771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How it Works</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9859" y="12902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Sample Outputs</a:t>
            </a:r>
            <a:endParaRPr lang="en-US" sz="4450" dirty="0"/>
          </a:p>
        </p:txBody>
      </p:sp>
      <p:grpSp>
        <p:nvGrpSpPr>
          <p:cNvPr id="11" name="Group 10">
            <a:extLst>
              <a:ext uri="{FF2B5EF4-FFF2-40B4-BE49-F238E27FC236}">
                <a16:creationId xmlns:a16="http://schemas.microsoft.com/office/drawing/2014/main" id="{0DE858EE-E177-CF82-ECCD-93A6114E4891}"/>
              </a:ext>
            </a:extLst>
          </p:cNvPr>
          <p:cNvGrpSpPr/>
          <p:nvPr/>
        </p:nvGrpSpPr>
        <p:grpSpPr>
          <a:xfrm>
            <a:off x="789919" y="837808"/>
            <a:ext cx="13615194" cy="5110947"/>
            <a:chOff x="793790" y="3466981"/>
            <a:chExt cx="13615194" cy="5110947"/>
          </a:xfrm>
        </p:grpSpPr>
        <p:sp>
          <p:nvSpPr>
            <p:cNvPr id="3" name="Text 1"/>
            <p:cNvSpPr/>
            <p:nvPr/>
          </p:nvSpPr>
          <p:spPr>
            <a:xfrm>
              <a:off x="793790" y="34669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Before: Input</a:t>
              </a:r>
              <a:endParaRPr lang="en-US" sz="2200" dirty="0"/>
            </a:p>
          </p:txBody>
        </p:sp>
        <p:sp>
          <p:nvSpPr>
            <p:cNvPr id="4" name="Text 2"/>
            <p:cNvSpPr/>
            <p:nvPr/>
          </p:nvSpPr>
          <p:spPr>
            <a:xfrm>
              <a:off x="1014681" y="3821311"/>
              <a:ext cx="7661417" cy="1088708"/>
            </a:xfrm>
            <a:prstGeom prst="rect">
              <a:avLst/>
            </a:prstGeom>
            <a:noFill/>
            <a:ln/>
          </p:spPr>
          <p:txBody>
            <a:bodyPr wrap="square" lIns="0" tIns="0" rIns="0" bIns="0" rtlCol="0" anchor="t"/>
            <a:lstStyle/>
            <a:p>
              <a:pPr>
                <a:lnSpc>
                  <a:spcPts val="2850"/>
                </a:lnSpc>
              </a:pPr>
              <a:r>
                <a:rPr lang="en-US" sz="1750" b="1" dirty="0">
                  <a:solidFill>
                    <a:srgbClr val="3C3939"/>
                  </a:solidFill>
                  <a:latin typeface="Roboto" pitchFamily="34" charset="0"/>
                  <a:ea typeface="Roboto" pitchFamily="34" charset="-122"/>
                  <a:cs typeface="Roboto" pitchFamily="34" charset="-120"/>
                </a:rPr>
                <a:t>Project Alpha Status Update (Internal Summary)</a:t>
              </a:r>
            </a:p>
            <a:p>
              <a:pPr>
                <a:lnSpc>
                  <a:spcPts val="2850"/>
                </a:lnSpc>
              </a:pPr>
              <a:r>
                <a:rPr lang="en-US" sz="1750" dirty="0">
                  <a:solidFill>
                    <a:srgbClr val="3C3939"/>
                  </a:solidFill>
                  <a:latin typeface="Roboto" pitchFamily="34" charset="0"/>
                  <a:ea typeface="Roboto" pitchFamily="34" charset="-122"/>
                  <a:cs typeface="Roboto" pitchFamily="34" charset="-120"/>
                </a:rPr>
                <a:t>Project Alpha, aimed at improving enterprise integration workflows, has made strong progress in UI and data engineering components. However, we are now facing a critical delay in the API integration phase due to unexpected upstream schema changes from the Vendor-X platform. The middleware connecting our summarization engine to the frontend is currently blocked, impacting our ability to complete QA and move to deployment.</a:t>
              </a:r>
            </a:p>
            <a:p>
              <a:pPr>
                <a:lnSpc>
                  <a:spcPts val="2850"/>
                </a:lnSpc>
              </a:pPr>
              <a:r>
                <a:rPr lang="en-US" sz="1750" dirty="0">
                  <a:solidFill>
                    <a:srgbClr val="3C3939"/>
                  </a:solidFill>
                  <a:latin typeface="Roboto" pitchFamily="34" charset="0"/>
                  <a:ea typeface="Roboto" pitchFamily="34" charset="-122"/>
                  <a:cs typeface="Roboto" pitchFamily="34" charset="-120"/>
                </a:rPr>
                <a:t>This integration issue has set us back by approximately two weeks. After evaluating options, we propose assigning two additional engineers to form a focused Tiger Team that can resolve the schema mismatches and unblock the downstream testing pipeline.</a:t>
              </a:r>
            </a:p>
            <a:p>
              <a:pPr>
                <a:lnSpc>
                  <a:spcPts val="2850"/>
                </a:lnSpc>
              </a:pPr>
              <a:r>
                <a:rPr lang="en-US" sz="1750" b="1" dirty="0">
                  <a:solidFill>
                    <a:srgbClr val="3C3939"/>
                  </a:solidFill>
                  <a:latin typeface="Roboto" pitchFamily="34" charset="0"/>
                  <a:ea typeface="Roboto" pitchFamily="34" charset="-122"/>
                  <a:cs typeface="Roboto" pitchFamily="34" charset="-120"/>
                </a:rPr>
                <a:t>Action Required:</a:t>
              </a:r>
              <a:br>
                <a:rPr lang="en-US" sz="1750" dirty="0">
                  <a:solidFill>
                    <a:srgbClr val="3C3939"/>
                  </a:solidFill>
                  <a:latin typeface="Roboto" pitchFamily="34" charset="0"/>
                  <a:ea typeface="Roboto" pitchFamily="34" charset="-122"/>
                  <a:cs typeface="Roboto" pitchFamily="34" charset="-120"/>
                </a:rPr>
              </a:br>
              <a:r>
                <a:rPr lang="en-US" sz="1750" dirty="0">
                  <a:solidFill>
                    <a:srgbClr val="3C3939"/>
                  </a:solidFill>
                  <a:latin typeface="Roboto" pitchFamily="34" charset="0"/>
                  <a:ea typeface="Roboto" pitchFamily="34" charset="-122"/>
                  <a:cs typeface="Roboto" pitchFamily="34" charset="-120"/>
                </a:rPr>
                <a:t>We are requesting executive approval for these additional resources by Friday, in order to prevent further delays and ensure readiness for the upcoming go-to-market deadline.</a:t>
              </a:r>
            </a:p>
            <a:p>
              <a:endParaRPr lang="en-US" sz="1600" dirty="0"/>
            </a:p>
          </p:txBody>
        </p:sp>
        <p:sp>
          <p:nvSpPr>
            <p:cNvPr id="5" name="Shape 3"/>
            <p:cNvSpPr/>
            <p:nvPr/>
          </p:nvSpPr>
          <p:spPr>
            <a:xfrm>
              <a:off x="793790" y="4076462"/>
              <a:ext cx="30480" cy="1088708"/>
            </a:xfrm>
            <a:prstGeom prst="rect">
              <a:avLst/>
            </a:prstGeom>
            <a:solidFill>
              <a:srgbClr val="1B1B27"/>
            </a:solidFill>
            <a:ln/>
          </p:spPr>
          <p:txBody>
            <a:bodyPr/>
            <a:lstStyle/>
            <a:p>
              <a:endParaRPr lang="en-IN"/>
            </a:p>
          </p:txBody>
        </p:sp>
        <p:sp>
          <p:nvSpPr>
            <p:cNvPr id="6" name="Text 4"/>
            <p:cNvSpPr/>
            <p:nvPr/>
          </p:nvSpPr>
          <p:spPr>
            <a:xfrm>
              <a:off x="8896989" y="3571449"/>
              <a:ext cx="9948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After: Condensed Summary</a:t>
              </a:r>
              <a:endParaRPr lang="en-US" sz="2200" dirty="0"/>
            </a:p>
          </p:txBody>
        </p:sp>
        <p:sp>
          <p:nvSpPr>
            <p:cNvPr id="7" name="Text 5"/>
            <p:cNvSpPr/>
            <p:nvPr/>
          </p:nvSpPr>
          <p:spPr>
            <a:xfrm>
              <a:off x="8896989" y="4076462"/>
              <a:ext cx="5511995"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Project Alpha: 2 weeks behind schedule. </a:t>
              </a:r>
              <a:r>
                <a:rPr lang="en-US" sz="1750" b="1" dirty="0">
                  <a:solidFill>
                    <a:srgbClr val="3C3939"/>
                  </a:solidFill>
                  <a:latin typeface="Roboto" pitchFamily="34" charset="0"/>
                  <a:ea typeface="Roboto" pitchFamily="34" charset="-122"/>
                  <a:cs typeface="Roboto" pitchFamily="34" charset="-120"/>
                </a:rPr>
                <a:t>Blocking issue: </a:t>
              </a:r>
              <a:r>
                <a:rPr lang="en-US" sz="1750" dirty="0">
                  <a:solidFill>
                    <a:srgbClr val="3C3939"/>
                  </a:solidFill>
                  <a:latin typeface="Roboto" pitchFamily="34" charset="0"/>
                  <a:ea typeface="Roboto" pitchFamily="34" charset="-122"/>
                  <a:cs typeface="Roboto" pitchFamily="34" charset="-120"/>
                </a:rPr>
                <a:t>API integration delay. </a:t>
              </a:r>
              <a:r>
                <a:rPr lang="en-US" sz="1750" b="1" dirty="0">
                  <a:solidFill>
                    <a:srgbClr val="3C3939"/>
                  </a:solidFill>
                  <a:latin typeface="Roboto" pitchFamily="34" charset="0"/>
                  <a:ea typeface="Roboto" pitchFamily="34" charset="-122"/>
                  <a:cs typeface="Roboto" pitchFamily="34" charset="-120"/>
                </a:rPr>
                <a:t>Action needed: </a:t>
              </a:r>
              <a:r>
                <a:rPr lang="en-US" sz="1750" dirty="0">
                  <a:solidFill>
                    <a:srgbClr val="3C3939"/>
                  </a:solidFill>
                  <a:latin typeface="Roboto" pitchFamily="34" charset="0"/>
                  <a:ea typeface="Roboto" pitchFamily="34" charset="-122"/>
                  <a:cs typeface="Roboto" pitchFamily="34" charset="-120"/>
                </a:rPr>
                <a:t>Approval for additional resources by Friday.</a:t>
              </a:r>
              <a:endParaRPr lang="en-US" sz="1750" dirty="0"/>
            </a:p>
          </p:txBody>
        </p:sp>
        <p:sp>
          <p:nvSpPr>
            <p:cNvPr id="8" name="Shape 6"/>
            <p:cNvSpPr/>
            <p:nvPr/>
          </p:nvSpPr>
          <p:spPr>
            <a:xfrm>
              <a:off x="8763724" y="3532144"/>
              <a:ext cx="45719" cy="5045784"/>
            </a:xfrm>
            <a:prstGeom prst="rect">
              <a:avLst/>
            </a:prstGeom>
            <a:solidFill>
              <a:srgbClr val="1B1B27"/>
            </a:solidFill>
            <a:ln/>
          </p:spPr>
          <p:txBody>
            <a:bodyPr/>
            <a:lstStyle/>
            <a:p>
              <a:endParaRPr lang="en-IN"/>
            </a:p>
          </p:txBody>
        </p:sp>
      </p:grpSp>
      <p:sp>
        <p:nvSpPr>
          <p:cNvPr id="9" name="Text 7"/>
          <p:cNvSpPr/>
          <p:nvPr/>
        </p:nvSpPr>
        <p:spPr>
          <a:xfrm>
            <a:off x="709970" y="6825706"/>
            <a:ext cx="13278363" cy="349164"/>
          </a:xfrm>
          <a:prstGeom prst="rect">
            <a:avLst/>
          </a:prstGeom>
          <a:noFill/>
          <a:ln/>
        </p:spPr>
        <p:txBody>
          <a:bodyPr wrap="none" lIns="0" tIns="0" rIns="0" bIns="0" rtlCol="0" anchor="t"/>
          <a:lstStyle/>
          <a:p>
            <a:pPr marL="0" indent="0" algn="ctr">
              <a:lnSpc>
                <a:spcPts val="2850"/>
              </a:lnSpc>
              <a:buNone/>
            </a:pPr>
            <a:r>
              <a:rPr lang="en-US" sz="1750" b="1" dirty="0">
                <a:solidFill>
                  <a:srgbClr val="3C3939"/>
                </a:solidFill>
                <a:latin typeface="Roboto" pitchFamily="34" charset="0"/>
                <a:ea typeface="Roboto" pitchFamily="34" charset="-122"/>
                <a:cs typeface="Roboto" pitchFamily="34" charset="-120"/>
              </a:rPr>
              <a:t>Transforms noisy documents into signal-rich summaries anyone can grasp instantly</a:t>
            </a:r>
            <a:endParaRPr lang="en-US" sz="1750" b="1" dirty="0"/>
          </a:p>
        </p:txBody>
      </p:sp>
      <p:sp>
        <p:nvSpPr>
          <p:cNvPr id="10" name="TextBox 9">
            <a:extLst>
              <a:ext uri="{FF2B5EF4-FFF2-40B4-BE49-F238E27FC236}">
                <a16:creationId xmlns:a16="http://schemas.microsoft.com/office/drawing/2014/main" id="{556EE7CC-6A3C-5D75-E81A-821947F64A4A}"/>
              </a:ext>
            </a:extLst>
          </p:cNvPr>
          <p:cNvSpPr txBox="1"/>
          <p:nvPr/>
        </p:nvSpPr>
        <p:spPr>
          <a:xfrm>
            <a:off x="824270" y="7325553"/>
            <a:ext cx="13050441" cy="420628"/>
          </a:xfrm>
          <a:prstGeom prst="rect">
            <a:avLst/>
          </a:prstGeom>
          <a:solidFill>
            <a:schemeClr val="bg2"/>
          </a:solidFill>
        </p:spPr>
        <p:txBody>
          <a:bodyPr wrap="square" rtlCol="0">
            <a:spAutoFit/>
          </a:bodyPr>
          <a:lstStyle/>
          <a:p>
            <a:pPr>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Our design ensures that critical information isn’t missed and that summaries can be trusted. It fits enterprise workflows securely.</a:t>
            </a:r>
            <a:endParaRPr lang="en-US" sz="1600" b="1"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62372" y="0"/>
            <a:ext cx="3468028" cy="8229600"/>
          </a:xfrm>
          <a:prstGeom prst="rect">
            <a:avLst/>
          </a:prstGeom>
        </p:spPr>
      </p:pic>
      <p:sp>
        <p:nvSpPr>
          <p:cNvPr id="3" name="Text 0"/>
          <p:cNvSpPr/>
          <p:nvPr/>
        </p:nvSpPr>
        <p:spPr>
          <a:xfrm>
            <a:off x="793790" y="21250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Evaluating Success</a:t>
            </a:r>
            <a:endParaRPr lang="en-US" sz="4450" dirty="0"/>
          </a:p>
        </p:txBody>
      </p:sp>
      <p:graphicFrame>
        <p:nvGraphicFramePr>
          <p:cNvPr id="16" name="Content Placeholder 2">
            <a:extLst>
              <a:ext uri="{FF2B5EF4-FFF2-40B4-BE49-F238E27FC236}">
                <a16:creationId xmlns:a16="http://schemas.microsoft.com/office/drawing/2014/main" id="{6DCCF16A-7874-347C-0FE9-416AA14CD51C}"/>
              </a:ext>
            </a:extLst>
          </p:cNvPr>
          <p:cNvGraphicFramePr>
            <a:graphicFrameLocks/>
          </p:cNvGraphicFramePr>
          <p:nvPr>
            <p:extLst>
              <p:ext uri="{D42A27DB-BD31-4B8C-83A1-F6EECF244321}">
                <p14:modId xmlns:p14="http://schemas.microsoft.com/office/powerpoint/2010/main" val="960489656"/>
              </p:ext>
            </p:extLst>
          </p:nvPr>
        </p:nvGraphicFramePr>
        <p:xfrm>
          <a:off x="491774" y="1458233"/>
          <a:ext cx="10378440" cy="46775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 1">
            <a:extLst>
              <a:ext uri="{FF2B5EF4-FFF2-40B4-BE49-F238E27FC236}">
                <a16:creationId xmlns:a16="http://schemas.microsoft.com/office/drawing/2014/main" id="{FA083648-4267-26E1-8648-83132C77092C}"/>
              </a:ext>
            </a:extLst>
          </p:cNvPr>
          <p:cNvSpPr/>
          <p:nvPr/>
        </p:nvSpPr>
        <p:spPr>
          <a:xfrm>
            <a:off x="1098590" y="804657"/>
            <a:ext cx="7556421" cy="362903"/>
          </a:xfrm>
          <a:prstGeom prst="rect">
            <a:avLst/>
          </a:prstGeom>
          <a:noFill/>
          <a:ln/>
        </p:spPr>
        <p:txBody>
          <a:bodyPr wrap="none" lIns="0" tIns="0" rIns="0" bIns="0" rtlCol="0" anchor="t"/>
          <a:lstStyle/>
          <a:p>
            <a:pPr>
              <a:lnSpc>
                <a:spcPts val="2850"/>
              </a:lnSpc>
            </a:pPr>
            <a:r>
              <a:rPr lang="en-US" sz="1750" b="1" dirty="0">
                <a:latin typeface="Roboto" panose="02000000000000000000" pitchFamily="2" charset="0"/>
                <a:ea typeface="Roboto" panose="02000000000000000000" pitchFamily="2" charset="0"/>
                <a:cs typeface="Roboto" panose="02000000000000000000" pitchFamily="2" charset="0"/>
              </a:rPr>
              <a:t>Metrics that matter to users</a:t>
            </a:r>
          </a:p>
        </p:txBody>
      </p:sp>
      <p:sp>
        <p:nvSpPr>
          <p:cNvPr id="18" name="TextBox 17">
            <a:extLst>
              <a:ext uri="{FF2B5EF4-FFF2-40B4-BE49-F238E27FC236}">
                <a16:creationId xmlns:a16="http://schemas.microsoft.com/office/drawing/2014/main" id="{87FCEB82-E4B2-EE89-FE6B-954A85F8DB16}"/>
              </a:ext>
            </a:extLst>
          </p:cNvPr>
          <p:cNvSpPr txBox="1"/>
          <p:nvPr/>
        </p:nvSpPr>
        <p:spPr>
          <a:xfrm>
            <a:off x="622852" y="6483756"/>
            <a:ext cx="10378440" cy="1159292"/>
          </a:xfrm>
          <a:prstGeom prst="rect">
            <a:avLst/>
          </a:prstGeom>
          <a:solidFill>
            <a:schemeClr val="bg2"/>
          </a:solidFill>
        </p:spPr>
        <p:txBody>
          <a:bodyPr wrap="square" rtlCol="0">
            <a:spAutoFit/>
          </a:bodyPr>
          <a:lstStyle/>
          <a:p>
            <a:pPr>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We track impact through both objective metrics and business outcomes. A tool that’s only accurate but unreadable doesn’t help. Ours balances both.</a:t>
            </a:r>
          </a:p>
          <a:p>
            <a:pPr>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The metrics observed during training, testing and validation encourages us to roll out for Pilot implementation</a:t>
            </a:r>
            <a:endParaRPr lang="en-US" sz="1400" b="1"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55336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Managing Risks</a:t>
            </a:r>
            <a:endParaRPr lang="en-US" sz="4450" dirty="0"/>
          </a:p>
        </p:txBody>
      </p:sp>
      <p:grpSp>
        <p:nvGrpSpPr>
          <p:cNvPr id="16" name="Group 15">
            <a:extLst>
              <a:ext uri="{FF2B5EF4-FFF2-40B4-BE49-F238E27FC236}">
                <a16:creationId xmlns:a16="http://schemas.microsoft.com/office/drawing/2014/main" id="{D01A2DBE-9771-9FA3-DBAB-F38A7C519AA0}"/>
              </a:ext>
            </a:extLst>
          </p:cNvPr>
          <p:cNvGrpSpPr/>
          <p:nvPr/>
        </p:nvGrpSpPr>
        <p:grpSpPr>
          <a:xfrm>
            <a:off x="793790" y="1955363"/>
            <a:ext cx="7556421" cy="4318873"/>
            <a:chOff x="793790" y="2479834"/>
            <a:chExt cx="7556421" cy="4318873"/>
          </a:xfrm>
        </p:grpSpPr>
        <p:sp>
          <p:nvSpPr>
            <p:cNvPr id="6" name="Text 3"/>
            <p:cNvSpPr/>
            <p:nvPr/>
          </p:nvSpPr>
          <p:spPr>
            <a:xfrm>
              <a:off x="1530906" y="3048119"/>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Entity-level validation with fallback to original text</a:t>
              </a:r>
              <a:endParaRPr lang="en-US" sz="1750" dirty="0"/>
            </a:p>
          </p:txBody>
        </p:sp>
        <p:sp>
          <p:nvSpPr>
            <p:cNvPr id="9" name="Text 6"/>
            <p:cNvSpPr/>
            <p:nvPr/>
          </p:nvSpPr>
          <p:spPr>
            <a:xfrm>
              <a:off x="1530906" y="4432935"/>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Self-hosted on cloud VPC with role-based access</a:t>
              </a:r>
              <a:endParaRPr lang="en-US" sz="1750" dirty="0"/>
            </a:p>
          </p:txBody>
        </p:sp>
        <p:grpSp>
          <p:nvGrpSpPr>
            <p:cNvPr id="14" name="Group 13">
              <a:extLst>
                <a:ext uri="{FF2B5EF4-FFF2-40B4-BE49-F238E27FC236}">
                  <a16:creationId xmlns:a16="http://schemas.microsoft.com/office/drawing/2014/main" id="{B40C51BE-FC8B-5CB4-3E10-7AF853191E7D}"/>
                </a:ext>
              </a:extLst>
            </p:cNvPr>
            <p:cNvGrpSpPr/>
            <p:nvPr/>
          </p:nvGrpSpPr>
          <p:grpSpPr>
            <a:xfrm>
              <a:off x="793790" y="2479834"/>
              <a:ext cx="3572351" cy="3279934"/>
              <a:chOff x="793790" y="2479834"/>
              <a:chExt cx="3572351" cy="3279934"/>
            </a:xfrm>
          </p:grpSpPr>
          <p:sp>
            <p:nvSpPr>
              <p:cNvPr id="4" name="Shape 1"/>
              <p:cNvSpPr/>
              <p:nvPr/>
            </p:nvSpPr>
            <p:spPr>
              <a:xfrm>
                <a:off x="793790" y="2479834"/>
                <a:ext cx="510302" cy="510302"/>
              </a:xfrm>
              <a:prstGeom prst="roundRect">
                <a:avLst>
                  <a:gd name="adj" fmla="val 18669"/>
                </a:avLst>
              </a:prstGeom>
              <a:solidFill>
                <a:srgbClr val="E1E1EA"/>
              </a:solidFill>
              <a:ln w="7620">
                <a:solidFill>
                  <a:srgbClr val="C7C7D0"/>
                </a:solidFill>
                <a:prstDash val="solid"/>
              </a:ln>
            </p:spPr>
            <p:txBody>
              <a:bodyPr/>
              <a:lstStyle/>
              <a:p>
                <a:endParaRPr lang="en-IN"/>
              </a:p>
            </p:txBody>
          </p:sp>
          <p:sp>
            <p:nvSpPr>
              <p:cNvPr id="5" name="Text 2"/>
              <p:cNvSpPr/>
              <p:nvPr/>
            </p:nvSpPr>
            <p:spPr>
              <a:xfrm>
                <a:off x="1530906" y="25577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Accuracy Concerns</a:t>
                </a:r>
                <a:endParaRPr lang="en-US" sz="2200" dirty="0"/>
              </a:p>
            </p:txBody>
          </p:sp>
          <p:sp>
            <p:nvSpPr>
              <p:cNvPr id="7" name="Shape 4"/>
              <p:cNvSpPr/>
              <p:nvPr/>
            </p:nvSpPr>
            <p:spPr>
              <a:xfrm>
                <a:off x="793790" y="3864650"/>
                <a:ext cx="510302" cy="510302"/>
              </a:xfrm>
              <a:prstGeom prst="roundRect">
                <a:avLst>
                  <a:gd name="adj" fmla="val 18669"/>
                </a:avLst>
              </a:prstGeom>
              <a:solidFill>
                <a:srgbClr val="E1E1EA"/>
              </a:solidFill>
              <a:ln w="7620">
                <a:solidFill>
                  <a:srgbClr val="C7C7D0"/>
                </a:solidFill>
                <a:prstDash val="solid"/>
              </a:ln>
            </p:spPr>
            <p:txBody>
              <a:bodyPr/>
              <a:lstStyle/>
              <a:p>
                <a:endParaRPr lang="en-IN"/>
              </a:p>
            </p:txBody>
          </p:sp>
          <p:sp>
            <p:nvSpPr>
              <p:cNvPr id="8" name="Text 5"/>
              <p:cNvSpPr/>
              <p:nvPr/>
            </p:nvSpPr>
            <p:spPr>
              <a:xfrm>
                <a:off x="1530906" y="39425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Data Security</a:t>
                </a:r>
                <a:endParaRPr lang="en-US" sz="2200" dirty="0"/>
              </a:p>
            </p:txBody>
          </p:sp>
          <p:sp>
            <p:nvSpPr>
              <p:cNvPr id="10" name="Shape 7"/>
              <p:cNvSpPr/>
              <p:nvPr/>
            </p:nvSpPr>
            <p:spPr>
              <a:xfrm>
                <a:off x="793790" y="5249466"/>
                <a:ext cx="510302" cy="510302"/>
              </a:xfrm>
              <a:prstGeom prst="roundRect">
                <a:avLst>
                  <a:gd name="adj" fmla="val 18669"/>
                </a:avLst>
              </a:prstGeom>
              <a:solidFill>
                <a:srgbClr val="E1E1EA"/>
              </a:solidFill>
              <a:ln w="7620">
                <a:solidFill>
                  <a:srgbClr val="C7C7D0"/>
                </a:solidFill>
                <a:prstDash val="solid"/>
              </a:ln>
            </p:spPr>
            <p:txBody>
              <a:bodyPr/>
              <a:lstStyle/>
              <a:p>
                <a:endParaRPr lang="en-IN"/>
              </a:p>
            </p:txBody>
          </p:sp>
          <p:sp>
            <p:nvSpPr>
              <p:cNvPr id="11" name="Text 8"/>
              <p:cNvSpPr/>
              <p:nvPr/>
            </p:nvSpPr>
            <p:spPr>
              <a:xfrm>
                <a:off x="1530906" y="5327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Human Control</a:t>
                </a:r>
                <a:endParaRPr lang="en-US" sz="2200" dirty="0"/>
              </a:p>
            </p:txBody>
          </p:sp>
        </p:grpSp>
        <p:sp>
          <p:nvSpPr>
            <p:cNvPr id="12" name="Text 9"/>
            <p:cNvSpPr/>
            <p:nvPr/>
          </p:nvSpPr>
          <p:spPr>
            <a:xfrm>
              <a:off x="1530906" y="581775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Override capability and comprehensive audit logs</a:t>
              </a:r>
              <a:endParaRPr lang="en-US" sz="1750" dirty="0"/>
            </a:p>
          </p:txBody>
        </p:sp>
        <p:sp>
          <p:nvSpPr>
            <p:cNvPr id="13" name="Text 10"/>
            <p:cNvSpPr/>
            <p:nvPr/>
          </p:nvSpPr>
          <p:spPr>
            <a:xfrm>
              <a:off x="793790" y="643580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Trust and transparency built into the design</a:t>
              </a:r>
              <a:endParaRPr lang="en-US" sz="1750" dirty="0"/>
            </a:p>
          </p:txBody>
        </p:sp>
      </p:grpSp>
      <p:sp>
        <p:nvSpPr>
          <p:cNvPr id="15" name="TextBox 14">
            <a:extLst>
              <a:ext uri="{FF2B5EF4-FFF2-40B4-BE49-F238E27FC236}">
                <a16:creationId xmlns:a16="http://schemas.microsoft.com/office/drawing/2014/main" id="{F9FE8F64-3F0A-124E-60C4-84A43CD0CED7}"/>
              </a:ext>
            </a:extLst>
          </p:cNvPr>
          <p:cNvSpPr txBox="1"/>
          <p:nvPr/>
        </p:nvSpPr>
        <p:spPr>
          <a:xfrm>
            <a:off x="793790" y="6797157"/>
            <a:ext cx="8058662" cy="789960"/>
          </a:xfrm>
          <a:prstGeom prst="rect">
            <a:avLst/>
          </a:prstGeom>
          <a:solidFill>
            <a:schemeClr val="bg2"/>
          </a:solidFill>
        </p:spPr>
        <p:txBody>
          <a:bodyPr wrap="square" rtlCol="0">
            <a:spAutoFit/>
          </a:bodyPr>
          <a:lstStyle/>
          <a:p>
            <a:pPr>
              <a:lnSpc>
                <a:spcPct val="150000"/>
              </a:lnSpc>
              <a:defRPr/>
            </a:pPr>
            <a:r>
              <a:rPr lang="en-IN" sz="1600" b="1" dirty="0">
                <a:latin typeface="Roboto" panose="02000000000000000000" pitchFamily="2" charset="0"/>
                <a:ea typeface="Roboto" panose="02000000000000000000" pitchFamily="2" charset="0"/>
                <a:cs typeface="Roboto" panose="02000000000000000000" pitchFamily="2" charset="0"/>
              </a:rPr>
              <a:t>We anticipated real-world risks and embedded mitigation measures at the design level—especially to ensure trust, auditability, and transparency.</a:t>
            </a:r>
            <a:endParaRPr lang="en-US" sz="1600" b="1"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C5190D48F9B74ABDEC23502C3A84BB" ma:contentTypeVersion="15" ma:contentTypeDescription="Create a new document." ma:contentTypeScope="" ma:versionID="1cc80f2d40fe6a74d9101e83b66aa761">
  <xsd:schema xmlns:xsd="http://www.w3.org/2001/XMLSchema" xmlns:xs="http://www.w3.org/2001/XMLSchema" xmlns:p="http://schemas.microsoft.com/office/2006/metadata/properties" xmlns:ns3="7aa7d3d5-b40b-4d46-ab04-3d4b67ceed44" xmlns:ns4="d1c82210-2135-4d2e-aaa0-36b26dfd2756" targetNamespace="http://schemas.microsoft.com/office/2006/metadata/properties" ma:root="true" ma:fieldsID="343ec23e5004e0ea854110aeede341ff" ns3:_="" ns4:_="">
    <xsd:import namespace="7aa7d3d5-b40b-4d46-ab04-3d4b67ceed44"/>
    <xsd:import namespace="d1c82210-2135-4d2e-aaa0-36b26dfd275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_activity" minOccurs="0"/>
                <xsd:element ref="ns4:MediaServiceObjectDetectorVersions" minOccurs="0"/>
                <xsd:element ref="ns4:MediaServiceOCR" minOccurs="0"/>
                <xsd:element ref="ns4:MediaServiceGenerationTime" minOccurs="0"/>
                <xsd:element ref="ns4:MediaServiceEventHashCode" minOccurs="0"/>
                <xsd:element ref="ns4:MediaServiceSearchPropertie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7d3d5-b40b-4d46-ab04-3d4b67ceed4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c82210-2135-4d2e-aaa0-36b26dfd275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1c82210-2135-4d2e-aaa0-36b26dfd275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179F58-2BC2-4DB8-AF81-ABACEDE1A9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a7d3d5-b40b-4d46-ab04-3d4b67ceed44"/>
    <ds:schemaRef ds:uri="d1c82210-2135-4d2e-aaa0-36b26dfd27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553943-B2AB-43DA-9DC6-4457354133D0}">
  <ds:schemaRefs>
    <ds:schemaRef ds:uri="http://schemas.openxmlformats.org/package/2006/metadata/core-properties"/>
    <ds:schemaRef ds:uri="http://schemas.microsoft.com/office/2006/documentManagement/types"/>
    <ds:schemaRef ds:uri="http://schemas.microsoft.com/office/infopath/2007/PartnerControls"/>
    <ds:schemaRef ds:uri="d1c82210-2135-4d2e-aaa0-36b26dfd2756"/>
    <ds:schemaRef ds:uri="http://purl.org/dc/elements/1.1/"/>
    <ds:schemaRef ds:uri="http://schemas.microsoft.com/office/2006/metadata/properties"/>
    <ds:schemaRef ds:uri="7aa7d3d5-b40b-4d46-ab04-3d4b67ceed44"/>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A8851A5A-D8AF-4CAB-B5A0-89C82108AE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223</TotalTime>
  <Words>1923</Words>
  <Application>Microsoft Macintosh PowerPoint</Application>
  <PresentationFormat>Custom</PresentationFormat>
  <Paragraphs>202</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Roboto Bold</vt:lpstr>
      <vt:lpstr>Nobile Medium</vt:lpstr>
      <vt:lpstr>Roboto</vt:lpstr>
      <vt:lpstr>Raleway</vt:lpstr>
      <vt:lpstr>Arial</vt:lpstr>
      <vt:lpstr>Alexandria</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Rajesh Sharma</dc:creator>
  <cp:lastModifiedBy>Ayush Kumar</cp:lastModifiedBy>
  <cp:revision>19</cp:revision>
  <dcterms:created xsi:type="dcterms:W3CDTF">2025-06-22T12:36:11Z</dcterms:created>
  <dcterms:modified xsi:type="dcterms:W3CDTF">2025-06-23T14:57:04Z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0x01010011C5190D48F9B74ABDEC23502C3A84BB</vt:lpwstr>
  </property>
</Properties>
</file>